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68" r:id="rId2"/>
    <p:sldId id="296" r:id="rId3"/>
    <p:sldId id="343" r:id="rId4"/>
    <p:sldId id="322" r:id="rId5"/>
    <p:sldId id="323" r:id="rId6"/>
    <p:sldId id="321" r:id="rId7"/>
    <p:sldId id="344" r:id="rId8"/>
    <p:sldId id="278" r:id="rId9"/>
    <p:sldId id="340" r:id="rId10"/>
    <p:sldId id="325" r:id="rId11"/>
    <p:sldId id="329" r:id="rId12"/>
    <p:sldId id="341" r:id="rId13"/>
    <p:sldId id="354" r:id="rId14"/>
    <p:sldId id="330" r:id="rId15"/>
    <p:sldId id="342" r:id="rId16"/>
    <p:sldId id="332" r:id="rId17"/>
    <p:sldId id="334" r:id="rId18"/>
    <p:sldId id="339" r:id="rId19"/>
    <p:sldId id="326" r:id="rId20"/>
    <p:sldId id="346" r:id="rId21"/>
    <p:sldId id="331" r:id="rId22"/>
    <p:sldId id="347" r:id="rId23"/>
    <p:sldId id="348" r:id="rId24"/>
    <p:sldId id="355" r:id="rId25"/>
    <p:sldId id="349" r:id="rId26"/>
    <p:sldId id="350" r:id="rId27"/>
    <p:sldId id="351" r:id="rId28"/>
    <p:sldId id="352" r:id="rId29"/>
    <p:sldId id="353" r:id="rId30"/>
    <p:sldId id="277" r:id="rId31"/>
    <p:sldId id="27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CCECFF"/>
    <a:srgbClr val="CCCC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41" autoAdjust="0"/>
    <p:restoredTop sz="94660"/>
  </p:normalViewPr>
  <p:slideViewPr>
    <p:cSldViewPr snapToGrid="0">
      <p:cViewPr varScale="1">
        <p:scale>
          <a:sx n="71" d="100"/>
          <a:sy n="71" d="100"/>
        </p:scale>
        <p:origin x="28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484286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1620935"/>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374332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527505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79298"/>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878511"/>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791014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5613311"/>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2137716"/>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980190"/>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933453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9000">
              <a:srgbClr val="393E45"/>
            </a:gs>
            <a:gs pos="0">
              <a:schemeClr val="bg2">
                <a:tint val="94000"/>
                <a:satMod val="80000"/>
                <a:lumMod val="106000"/>
              </a:schemeClr>
            </a:gs>
            <a:gs pos="78000">
              <a:srgbClr val="2C323A">
                <a:lumMod val="88000"/>
              </a:srgbClr>
            </a:gs>
            <a:gs pos="95000">
              <a:schemeClr val="bg2">
                <a:shade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8/27/2023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922047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684C67-F6D2-4CED-BCB1-4E93A83BD481}"/>
              </a:ext>
            </a:extLst>
          </p:cNvPr>
          <p:cNvSpPr/>
          <p:nvPr/>
        </p:nvSpPr>
        <p:spPr>
          <a:xfrm>
            <a:off x="-1302328" y="-474358"/>
            <a:ext cx="14796655" cy="8763001"/>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A2D53BB-3F94-4CB2-B778-BF406661FB76}"/>
              </a:ext>
            </a:extLst>
          </p:cNvPr>
          <p:cNvGrpSpPr/>
          <p:nvPr/>
        </p:nvGrpSpPr>
        <p:grpSpPr>
          <a:xfrm>
            <a:off x="372247" y="3671261"/>
            <a:ext cx="10245711" cy="709683"/>
            <a:chOff x="4741689" y="2065580"/>
            <a:chExt cx="7541650" cy="2992699"/>
          </a:xfrm>
        </p:grpSpPr>
        <p:sp>
          <p:nvSpPr>
            <p:cNvPr id="10" name="TextBox 9"/>
            <p:cNvSpPr txBox="1"/>
            <p:nvPr/>
          </p:nvSpPr>
          <p:spPr>
            <a:xfrm>
              <a:off x="4741689" y="2065580"/>
              <a:ext cx="7541650" cy="974950"/>
            </a:xfrm>
            <a:prstGeom prst="rect">
              <a:avLst/>
            </a:prstGeom>
            <a:noFill/>
          </p:spPr>
          <p:txBody>
            <a:bodyPr wrap="square" rtlCol="0">
              <a:spAutoFit/>
            </a:bodyPr>
            <a:lstStyle/>
            <a:p>
              <a:r>
                <a:rPr lang="en-US" sz="4400" b="1" dirty="0"/>
                <a:t>FRAUD DETECTION ANALYSIS</a:t>
              </a:r>
            </a:p>
          </p:txBody>
        </p:sp>
        <p:cxnSp>
          <p:nvCxnSpPr>
            <p:cNvPr id="11" name="Straight Connector 10">
              <a:extLst>
                <a:ext uri="{FF2B5EF4-FFF2-40B4-BE49-F238E27FC236}">
                  <a16:creationId xmlns:a16="http://schemas.microsoft.com/office/drawing/2014/main" id="{A5765703-0464-497C-81C8-D62DD41BD02A}"/>
                </a:ext>
              </a:extLst>
            </p:cNvPr>
            <p:cNvCxnSpPr>
              <a:cxnSpLocks/>
            </p:cNvCxnSpPr>
            <p:nvPr/>
          </p:nvCxnSpPr>
          <p:spPr>
            <a:xfrm>
              <a:off x="4741689" y="5058279"/>
              <a:ext cx="63422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3B6DFC-F516-EC9D-445C-CCC112B6333D}"/>
              </a:ext>
            </a:extLst>
          </p:cNvPr>
          <p:cNvSpPr txBox="1"/>
          <p:nvPr/>
        </p:nvSpPr>
        <p:spPr>
          <a:xfrm>
            <a:off x="372248" y="4603335"/>
            <a:ext cx="7096836" cy="1938992"/>
          </a:xfrm>
          <a:prstGeom prst="rect">
            <a:avLst/>
          </a:prstGeom>
          <a:noFill/>
        </p:spPr>
        <p:txBody>
          <a:bodyPr wrap="square" rtlCol="0">
            <a:spAutoFit/>
          </a:bodyPr>
          <a:lstStyle/>
          <a:p>
            <a:r>
              <a:rPr lang="en-US" sz="2000" b="1" dirty="0"/>
              <a:t>Presented By:</a:t>
            </a:r>
          </a:p>
          <a:p>
            <a:endParaRPr lang="en-US" sz="2000" dirty="0"/>
          </a:p>
          <a:p>
            <a:pPr marL="342900" indent="-342900">
              <a:buFont typeface="Arial" panose="020B0604020202020204" pitchFamily="34" charset="0"/>
              <a:buChar char="•"/>
            </a:pPr>
            <a:r>
              <a:rPr lang="en-US" sz="2000" dirty="0"/>
              <a:t>Komal Sukheja</a:t>
            </a:r>
          </a:p>
          <a:p>
            <a:pPr marL="342900" indent="-342900">
              <a:buFont typeface="Arial" panose="020B0604020202020204" pitchFamily="34" charset="0"/>
              <a:buChar char="•"/>
            </a:pPr>
            <a:r>
              <a:rPr lang="en-US" sz="2000" dirty="0"/>
              <a:t>Syeda Mahrukh</a:t>
            </a:r>
          </a:p>
          <a:p>
            <a:pPr marL="342900" indent="-342900">
              <a:buFont typeface="Arial" panose="020B0604020202020204" pitchFamily="34" charset="0"/>
              <a:buChar char="•"/>
            </a:pPr>
            <a:r>
              <a:rPr lang="en-US" sz="2000" dirty="0"/>
              <a:t>Muhammad Saad Sheikh</a:t>
            </a:r>
            <a:endParaRPr lang="en-PK" sz="2000" dirty="0"/>
          </a:p>
          <a:p>
            <a:endParaRPr lang="en-US" sz="2000" b="1" dirty="0"/>
          </a:p>
        </p:txBody>
      </p:sp>
      <p:sp>
        <p:nvSpPr>
          <p:cNvPr id="13" name="Title 1">
            <a:extLst>
              <a:ext uri="{FF2B5EF4-FFF2-40B4-BE49-F238E27FC236}">
                <a16:creationId xmlns:a16="http://schemas.microsoft.com/office/drawing/2014/main" id="{7C431BB1-F945-4C28-97F7-8CE67A973331}"/>
              </a:ext>
            </a:extLst>
          </p:cNvPr>
          <p:cNvSpPr>
            <a:spLocks noGrp="1"/>
          </p:cNvSpPr>
          <p:nvPr>
            <p:ph type="title"/>
          </p:nvPr>
        </p:nvSpPr>
        <p:spPr>
          <a:xfrm>
            <a:off x="6660108" y="4570837"/>
            <a:ext cx="2659974" cy="573335"/>
          </a:xfrm>
        </p:spPr>
        <p:txBody>
          <a:bodyPr>
            <a:noAutofit/>
          </a:bodyPr>
          <a:lstStyle/>
          <a:p>
            <a:pPr algn="ctr"/>
            <a:r>
              <a:rPr lang="en-US" sz="2400" b="1" dirty="0">
                <a:solidFill>
                  <a:srgbClr val="CCECFF"/>
                </a:solidFill>
              </a:rPr>
              <a:t>( GROUP – F )</a:t>
            </a:r>
            <a:r>
              <a:rPr lang="en-US" sz="2400" dirty="0"/>
              <a:t/>
            </a:r>
            <a:br>
              <a:rPr lang="en-US" sz="2400" dirty="0"/>
            </a:br>
            <a:endParaRPr lang="en-US" sz="2400" b="1" spc="3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6153273"/>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06352"/>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741" y="2053848"/>
            <a:ext cx="8838259" cy="4804152"/>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436728" y="2035875"/>
            <a:ext cx="2917013" cy="3046988"/>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Online and Retail has the highest Fraud transactions</a:t>
            </a:r>
          </a:p>
          <a:p>
            <a:pPr marL="285750" indent="-285750">
              <a:buFont typeface="Wingdings" panose="05000000000000000000" pitchFamily="2" charset="2"/>
              <a:buChar char="q"/>
            </a:pPr>
            <a:endParaRPr lang="en-US" sz="2400" dirty="0"/>
          </a:p>
          <a:p>
            <a:endParaRPr lang="en-US" sz="2400" dirty="0"/>
          </a:p>
          <a:p>
            <a:pPr marL="285750" indent="-285750">
              <a:buFont typeface="Wingdings" panose="05000000000000000000" pitchFamily="2" charset="2"/>
              <a:buChar char="q"/>
            </a:pPr>
            <a:r>
              <a:rPr lang="en-US" sz="2400" dirty="0"/>
              <a:t>Travel category has the least amount of transactions</a:t>
            </a:r>
            <a:endParaRPr lang="en-PK" sz="2400" dirty="0"/>
          </a:p>
        </p:txBody>
      </p:sp>
      <p:sp>
        <p:nvSpPr>
          <p:cNvPr id="18" name="TextBox 17">
            <a:extLst>
              <a:ext uri="{FF2B5EF4-FFF2-40B4-BE49-F238E27FC236}">
                <a16:creationId xmlns:a16="http://schemas.microsoft.com/office/drawing/2014/main" id="{E758088C-9273-1AEC-5E7D-FDBE3E744338}"/>
              </a:ext>
            </a:extLst>
          </p:cNvPr>
          <p:cNvSpPr txBox="1"/>
          <p:nvPr/>
        </p:nvSpPr>
        <p:spPr>
          <a:xfrm>
            <a:off x="436728" y="293427"/>
            <a:ext cx="10199896" cy="646331"/>
          </a:xfrm>
          <a:prstGeom prst="rect">
            <a:avLst/>
          </a:prstGeom>
          <a:noFill/>
        </p:spPr>
        <p:txBody>
          <a:bodyPr wrap="square" rtlCol="0">
            <a:spAutoFit/>
          </a:bodyPr>
          <a:lstStyle/>
          <a:p>
            <a:r>
              <a:rPr lang="en-US" sz="3600" dirty="0">
                <a:latin typeface="+mj-lt"/>
                <a:ea typeface="+mj-ea"/>
                <a:cs typeface="+mj-cs"/>
              </a:rPr>
              <a:t>Transaction Amount Analysis</a:t>
            </a:r>
            <a:endParaRPr lang="en-PK" sz="3600" dirty="0">
              <a:latin typeface="+mj-lt"/>
              <a:ea typeface="+mj-ea"/>
              <a:cs typeface="+mj-cs"/>
            </a:endParaRPr>
          </a:p>
        </p:txBody>
      </p:sp>
    </p:spTree>
    <p:extLst>
      <p:ext uri="{BB962C8B-B14F-4D97-AF65-F5344CB8AC3E}">
        <p14:creationId xmlns:p14="http://schemas.microsoft.com/office/powerpoint/2010/main" val="1714862697"/>
      </p:ext>
    </p:extLst>
  </p:cSld>
  <p:clrMapOvr>
    <a:masterClrMapping/>
  </p:clrMapOvr>
  <p:transition spd="med">
    <p:pull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529076" y="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rotWithShape="1">
          <a:blip r:embed="rId3">
            <a:extLst>
              <a:ext uri="{28A0092B-C50C-407E-A947-70E740481C1C}">
                <a14:useLocalDpi xmlns:a14="http://schemas.microsoft.com/office/drawing/2010/main" val="0"/>
              </a:ext>
            </a:extLst>
          </a:blip>
          <a:srcRect r="5679"/>
          <a:stretch/>
        </p:blipFill>
        <p:spPr>
          <a:xfrm>
            <a:off x="3803263" y="1427747"/>
            <a:ext cx="8388737" cy="5430253"/>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335652" y="1566639"/>
            <a:ext cx="3403444" cy="3703001"/>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The age group 25-34 are more likely to be involved in fraudulent activities. .</a:t>
            </a:r>
          </a:p>
          <a:p>
            <a:pPr lvl="0">
              <a:lnSpc>
                <a:spcPct val="107000"/>
              </a:lnSpc>
              <a:spcAft>
                <a:spcPts val="1200"/>
              </a:spcAft>
            </a:pPr>
            <a:endParaRPr lang="en-US" sz="2400" dirty="0"/>
          </a:p>
          <a:p>
            <a:pPr marL="342900" lvl="0" indent="-342900">
              <a:lnSpc>
                <a:spcPct val="107000"/>
              </a:lnSpc>
              <a:spcAft>
                <a:spcPts val="1200"/>
              </a:spcAft>
              <a:buFont typeface="Wingdings" panose="05000000000000000000" pitchFamily="2" charset="2"/>
              <a:buChar char="q"/>
            </a:pPr>
            <a:r>
              <a:rPr lang="en-US" sz="2400" dirty="0"/>
              <a:t>One fraud customer from 0-18 range</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200"/>
              </a:spcAft>
            </a:pPr>
            <a:endParaRPr lang="en-PK" sz="2400" dirty="0"/>
          </a:p>
        </p:txBody>
      </p:sp>
      <p:sp>
        <p:nvSpPr>
          <p:cNvPr id="3" name="TextBox 2">
            <a:extLst>
              <a:ext uri="{FF2B5EF4-FFF2-40B4-BE49-F238E27FC236}">
                <a16:creationId xmlns:a16="http://schemas.microsoft.com/office/drawing/2014/main" id="{29742D1E-A599-2DD6-A8C0-CEAC1E765AA0}"/>
              </a:ext>
            </a:extLst>
          </p:cNvPr>
          <p:cNvSpPr txBox="1"/>
          <p:nvPr/>
        </p:nvSpPr>
        <p:spPr>
          <a:xfrm>
            <a:off x="464024" y="218365"/>
            <a:ext cx="5800298" cy="646331"/>
          </a:xfrm>
          <a:prstGeom prst="rect">
            <a:avLst/>
          </a:prstGeom>
          <a:noFill/>
        </p:spPr>
        <p:txBody>
          <a:bodyPr wrap="square" rtlCol="0">
            <a:spAutoFit/>
          </a:bodyPr>
          <a:lstStyle/>
          <a:p>
            <a:r>
              <a:rPr lang="en-US" sz="3600" dirty="0">
                <a:latin typeface="+mj-lt"/>
                <a:ea typeface="+mj-ea"/>
                <a:cs typeface="+mj-cs"/>
              </a:rPr>
              <a:t>Age Group Analysis</a:t>
            </a:r>
            <a:endParaRPr lang="en-PK" sz="3600" dirty="0">
              <a:latin typeface="+mj-lt"/>
              <a:ea typeface="+mj-ea"/>
              <a:cs typeface="+mj-cs"/>
            </a:endParaRPr>
          </a:p>
        </p:txBody>
      </p:sp>
    </p:spTree>
    <p:extLst>
      <p:ext uri="{BB962C8B-B14F-4D97-AF65-F5344CB8AC3E}">
        <p14:creationId xmlns:p14="http://schemas.microsoft.com/office/powerpoint/2010/main" val="3906678733"/>
      </p:ext>
    </p:extLst>
  </p:cSld>
  <p:clrMapOvr>
    <a:masterClrMapping/>
  </p:clrMapOvr>
  <p:transition spd="med">
    <p:pull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529076" y="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216" y="1796493"/>
            <a:ext cx="8443784" cy="5061507"/>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464023" y="1796493"/>
            <a:ext cx="3284193" cy="1660647"/>
          </a:xfrm>
          <a:prstGeom prst="rect">
            <a:avLst/>
          </a:prstGeom>
          <a:noFill/>
        </p:spPr>
        <p:txBody>
          <a:bodyPr wrap="square" rtlCol="0">
            <a:spAutoFit/>
          </a:bodyPr>
          <a:lstStyle/>
          <a:p>
            <a:pPr marL="342900" indent="-342900">
              <a:lnSpc>
                <a:spcPct val="107000"/>
              </a:lnSpc>
              <a:spcAft>
                <a:spcPts val="1200"/>
              </a:spcAft>
              <a:buFont typeface="Wingdings" panose="05000000000000000000" pitchFamily="2" charset="2"/>
              <a:buChar char="q"/>
            </a:pPr>
            <a:r>
              <a:rPr lang="en-US" sz="2400" dirty="0"/>
              <a:t>No significant correlation between a customer's age and the transaction amount.</a:t>
            </a:r>
          </a:p>
        </p:txBody>
      </p:sp>
      <p:sp>
        <p:nvSpPr>
          <p:cNvPr id="3" name="TextBox 2">
            <a:extLst>
              <a:ext uri="{FF2B5EF4-FFF2-40B4-BE49-F238E27FC236}">
                <a16:creationId xmlns:a16="http://schemas.microsoft.com/office/drawing/2014/main" id="{29742D1E-A599-2DD6-A8C0-CEAC1E765AA0}"/>
              </a:ext>
            </a:extLst>
          </p:cNvPr>
          <p:cNvSpPr txBox="1"/>
          <p:nvPr/>
        </p:nvSpPr>
        <p:spPr>
          <a:xfrm>
            <a:off x="464023" y="218365"/>
            <a:ext cx="8827895" cy="646331"/>
          </a:xfrm>
          <a:prstGeom prst="rect">
            <a:avLst/>
          </a:prstGeom>
          <a:noFill/>
        </p:spPr>
        <p:txBody>
          <a:bodyPr wrap="square" rtlCol="0">
            <a:spAutoFit/>
          </a:bodyPr>
          <a:lstStyle/>
          <a:p>
            <a:r>
              <a:rPr lang="en-US" sz="3600" dirty="0">
                <a:latin typeface="+mj-lt"/>
                <a:ea typeface="+mj-ea"/>
                <a:cs typeface="+mj-cs"/>
              </a:rPr>
              <a:t>Transaction Behavior Analysis by Age</a:t>
            </a:r>
            <a:endParaRPr lang="en-PK" sz="3600" dirty="0">
              <a:latin typeface="+mj-lt"/>
              <a:ea typeface="+mj-ea"/>
              <a:cs typeface="+mj-cs"/>
            </a:endParaRPr>
          </a:p>
        </p:txBody>
      </p:sp>
    </p:spTree>
    <p:extLst>
      <p:ext uri="{BB962C8B-B14F-4D97-AF65-F5344CB8AC3E}">
        <p14:creationId xmlns:p14="http://schemas.microsoft.com/office/powerpoint/2010/main" val="820940463"/>
      </p:ext>
    </p:extLst>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529076" y="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4D72BEE-FD04-B9D9-0488-6C16F48BC09B}"/>
              </a:ext>
            </a:extLst>
          </p:cNvPr>
          <p:cNvSpPr txBox="1"/>
          <p:nvPr/>
        </p:nvSpPr>
        <p:spPr>
          <a:xfrm>
            <a:off x="464024" y="1796493"/>
            <a:ext cx="3152900" cy="2677656"/>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Age Group 25-34 has the highest amount of transactions</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Age Group 0-18 has the lowest amount of transactions</a:t>
            </a:r>
            <a:endParaRPr lang="en-PK" sz="2400" dirty="0"/>
          </a:p>
        </p:txBody>
      </p:sp>
      <p:sp>
        <p:nvSpPr>
          <p:cNvPr id="3" name="TextBox 2">
            <a:extLst>
              <a:ext uri="{FF2B5EF4-FFF2-40B4-BE49-F238E27FC236}">
                <a16:creationId xmlns:a16="http://schemas.microsoft.com/office/drawing/2014/main" id="{29742D1E-A599-2DD6-A8C0-CEAC1E765AA0}"/>
              </a:ext>
            </a:extLst>
          </p:cNvPr>
          <p:cNvSpPr txBox="1"/>
          <p:nvPr/>
        </p:nvSpPr>
        <p:spPr>
          <a:xfrm>
            <a:off x="464023" y="218365"/>
            <a:ext cx="8827895" cy="646331"/>
          </a:xfrm>
          <a:prstGeom prst="rect">
            <a:avLst/>
          </a:prstGeom>
          <a:noFill/>
        </p:spPr>
        <p:txBody>
          <a:bodyPr wrap="square" rtlCol="0">
            <a:spAutoFit/>
          </a:bodyPr>
          <a:lstStyle/>
          <a:p>
            <a:r>
              <a:rPr lang="en-US" sz="3600" dirty="0">
                <a:latin typeface="+mj-lt"/>
                <a:ea typeface="+mj-ea"/>
                <a:cs typeface="+mj-cs"/>
              </a:rPr>
              <a:t>Transaction Behavior Analysis by Age Group</a:t>
            </a:r>
            <a:endParaRPr lang="en-PK" sz="3600" dirty="0">
              <a:latin typeface="+mj-lt"/>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923" y="1796493"/>
            <a:ext cx="8575077" cy="5061507"/>
          </a:xfrm>
          <a:prstGeom prst="rect">
            <a:avLst/>
          </a:prstGeom>
        </p:spPr>
      </p:pic>
    </p:spTree>
    <p:extLst>
      <p:ext uri="{BB962C8B-B14F-4D97-AF65-F5344CB8AC3E}">
        <p14:creationId xmlns:p14="http://schemas.microsoft.com/office/powerpoint/2010/main" val="3446671570"/>
      </p:ext>
    </p:extLst>
  </p:cSld>
  <p:clrMapOvr>
    <a:masterClrMapping/>
  </p:clrMapOvr>
  <p:transition spd="med">
    <p:pull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83920" y="-42000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783" y="1839380"/>
            <a:ext cx="8873217" cy="5014292"/>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294338" y="1839380"/>
            <a:ext cx="3024445" cy="2463367"/>
          </a:xfrm>
          <a:prstGeom prst="rect">
            <a:avLst/>
          </a:prstGeom>
          <a:noFill/>
        </p:spPr>
        <p:txBody>
          <a:bodyPr wrap="square" rtlCol="0">
            <a:spAutoFit/>
          </a:bodyPr>
          <a:lstStyle/>
          <a:p>
            <a:pPr marL="342900" indent="-342900">
              <a:lnSpc>
                <a:spcPct val="107000"/>
              </a:lnSpc>
              <a:spcAft>
                <a:spcPts val="1200"/>
              </a:spcAft>
              <a:buFont typeface="Wingdings" panose="05000000000000000000" pitchFamily="2" charset="2"/>
              <a:buChar char="q"/>
            </a:pPr>
            <a:r>
              <a:rPr lang="en-US" sz="2400" dirty="0"/>
              <a:t>In the dataset, we lack information about the pattern of the anomaly score and how it is calculated.</a:t>
            </a:r>
          </a:p>
        </p:txBody>
      </p:sp>
      <p:sp>
        <p:nvSpPr>
          <p:cNvPr id="3" name="TextBox 2">
            <a:extLst>
              <a:ext uri="{FF2B5EF4-FFF2-40B4-BE49-F238E27FC236}">
                <a16:creationId xmlns:a16="http://schemas.microsoft.com/office/drawing/2014/main" id="{45758991-AAAB-B0D2-586F-270C7523CFD2}"/>
              </a:ext>
            </a:extLst>
          </p:cNvPr>
          <p:cNvSpPr txBox="1"/>
          <p:nvPr/>
        </p:nvSpPr>
        <p:spPr>
          <a:xfrm>
            <a:off x="294337" y="248025"/>
            <a:ext cx="5418161" cy="923330"/>
          </a:xfrm>
          <a:prstGeom prst="rect">
            <a:avLst/>
          </a:prstGeom>
          <a:noFill/>
        </p:spPr>
        <p:txBody>
          <a:bodyPr wrap="square" rtlCol="0">
            <a:spAutoFit/>
          </a:bodyPr>
          <a:lstStyle/>
          <a:p>
            <a:r>
              <a:rPr lang="en-US" sz="3600" dirty="0">
                <a:latin typeface="+mj-lt"/>
                <a:ea typeface="+mj-ea"/>
                <a:cs typeface="+mj-cs"/>
              </a:rPr>
              <a:t>Anomaly scores Analysis</a:t>
            </a:r>
            <a:endParaRPr lang="en-PK" sz="3600" dirty="0">
              <a:latin typeface="+mj-lt"/>
              <a:ea typeface="+mj-ea"/>
              <a:cs typeface="+mj-cs"/>
            </a:endParaRPr>
          </a:p>
          <a:p>
            <a:endParaRPr lang="en-PK" dirty="0"/>
          </a:p>
        </p:txBody>
      </p:sp>
    </p:spTree>
    <p:extLst>
      <p:ext uri="{BB962C8B-B14F-4D97-AF65-F5344CB8AC3E}">
        <p14:creationId xmlns:p14="http://schemas.microsoft.com/office/powerpoint/2010/main" val="2242978343"/>
      </p:ext>
    </p:extLst>
  </p:cSld>
  <p:clrMapOvr>
    <a:masterClrMapping/>
  </p:clrMapOvr>
  <p:transition spd="med">
    <p:pull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83920" y="-42000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129" y="1459832"/>
            <a:ext cx="9188871" cy="5398168"/>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214127" y="1470412"/>
            <a:ext cx="2644912" cy="4747005"/>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Online and travel categories have the highest average anomaly scores</a:t>
            </a:r>
          </a:p>
          <a:p>
            <a:pPr marL="342900" lvl="0" indent="-342900">
              <a:lnSpc>
                <a:spcPct val="107000"/>
              </a:lnSpc>
              <a:spcAft>
                <a:spcPts val="1200"/>
              </a:spcAft>
              <a:buFont typeface="Wingdings" panose="05000000000000000000" pitchFamily="2" charset="2"/>
              <a:buChar char="q"/>
            </a:pPr>
            <a:endParaRPr lang="en-US" sz="2400" dirty="0"/>
          </a:p>
          <a:p>
            <a:pPr marL="342900" lvl="0" indent="-342900">
              <a:lnSpc>
                <a:spcPct val="107000"/>
              </a:lnSpc>
              <a:spcAft>
                <a:spcPts val="1200"/>
              </a:spcAft>
              <a:buFont typeface="Wingdings" panose="05000000000000000000" pitchFamily="2" charset="2"/>
              <a:buChar char="q"/>
            </a:pPr>
            <a:r>
              <a:rPr lang="en-US" sz="2400" dirty="0"/>
              <a:t>Online category has the highest standard deviation anomaly scores.</a:t>
            </a:r>
          </a:p>
        </p:txBody>
      </p:sp>
      <p:sp>
        <p:nvSpPr>
          <p:cNvPr id="3" name="TextBox 2">
            <a:extLst>
              <a:ext uri="{FF2B5EF4-FFF2-40B4-BE49-F238E27FC236}">
                <a16:creationId xmlns:a16="http://schemas.microsoft.com/office/drawing/2014/main" id="{45758991-AAAB-B0D2-586F-270C7523CFD2}"/>
              </a:ext>
            </a:extLst>
          </p:cNvPr>
          <p:cNvSpPr txBox="1"/>
          <p:nvPr/>
        </p:nvSpPr>
        <p:spPr>
          <a:xfrm>
            <a:off x="294337" y="248025"/>
            <a:ext cx="5418161" cy="923330"/>
          </a:xfrm>
          <a:prstGeom prst="rect">
            <a:avLst/>
          </a:prstGeom>
          <a:noFill/>
        </p:spPr>
        <p:txBody>
          <a:bodyPr wrap="square" rtlCol="0">
            <a:spAutoFit/>
          </a:bodyPr>
          <a:lstStyle/>
          <a:p>
            <a:r>
              <a:rPr lang="en-US" sz="3600" dirty="0">
                <a:latin typeface="+mj-lt"/>
                <a:ea typeface="+mj-ea"/>
                <a:cs typeface="+mj-cs"/>
              </a:rPr>
              <a:t>Anomaly scores Analysis</a:t>
            </a:r>
            <a:endParaRPr lang="en-PK" sz="3600" dirty="0">
              <a:latin typeface="+mj-lt"/>
              <a:ea typeface="+mj-ea"/>
              <a:cs typeface="+mj-cs"/>
            </a:endParaRPr>
          </a:p>
          <a:p>
            <a:endParaRPr lang="en-PK" dirty="0"/>
          </a:p>
        </p:txBody>
      </p:sp>
    </p:spTree>
    <p:extLst>
      <p:ext uri="{BB962C8B-B14F-4D97-AF65-F5344CB8AC3E}">
        <p14:creationId xmlns:p14="http://schemas.microsoft.com/office/powerpoint/2010/main" val="1290825876"/>
      </p:ext>
    </p:extLst>
  </p:cSld>
  <p:clrMapOvr>
    <a:masterClrMapping/>
  </p:clrMapOvr>
  <p:transition spd="med">
    <p:pull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83920" y="-42000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071" y="1371794"/>
            <a:ext cx="8777929" cy="5486206"/>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230170" y="1353607"/>
            <a:ext cx="3119734" cy="5449953"/>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No significant difference between each category.</a:t>
            </a:r>
          </a:p>
          <a:p>
            <a:pPr marL="342900" lvl="0" indent="-342900">
              <a:lnSpc>
                <a:spcPct val="107000"/>
              </a:lnSpc>
              <a:spcAft>
                <a:spcPts val="1200"/>
              </a:spcAft>
              <a:buFont typeface="Wingdings" panose="05000000000000000000" pitchFamily="2" charset="2"/>
              <a:buChar char="q"/>
            </a:pPr>
            <a:endParaRPr lang="en-US" sz="2400" dirty="0"/>
          </a:p>
          <a:p>
            <a:pPr marL="342900" lvl="0" indent="-342900">
              <a:lnSpc>
                <a:spcPct val="107000"/>
              </a:lnSpc>
              <a:spcAft>
                <a:spcPts val="1200"/>
              </a:spcAft>
              <a:buFont typeface="Wingdings" panose="05000000000000000000" pitchFamily="2" charset="2"/>
              <a:buChar char="q"/>
            </a:pPr>
            <a:r>
              <a:rPr lang="en-US" sz="2400" dirty="0"/>
              <a:t> Retail and Online categories have Highest transaction amount of 99.60 and 99.52 </a:t>
            </a:r>
          </a:p>
          <a:p>
            <a:pPr marL="342900" lvl="0" indent="-342900">
              <a:lnSpc>
                <a:spcPct val="107000"/>
              </a:lnSpc>
              <a:spcAft>
                <a:spcPts val="1200"/>
              </a:spcAft>
              <a:buFont typeface="Wingdings" panose="05000000000000000000" pitchFamily="2" charset="2"/>
              <a:buChar char="q"/>
            </a:pPr>
            <a:endParaRPr lang="en-US" sz="2400" dirty="0"/>
          </a:p>
          <a:p>
            <a:pPr marL="342900" lvl="0" indent="-342900">
              <a:lnSpc>
                <a:spcPct val="107000"/>
              </a:lnSpc>
              <a:spcAft>
                <a:spcPts val="1200"/>
              </a:spcAft>
              <a:buFont typeface="Wingdings" panose="05000000000000000000" pitchFamily="2" charset="2"/>
              <a:buChar char="q"/>
            </a:pPr>
            <a:r>
              <a:rPr lang="en-US" sz="2400" dirty="0"/>
              <a:t>Travel has least 98.62 transaction amount.</a:t>
            </a:r>
          </a:p>
        </p:txBody>
      </p:sp>
      <p:sp>
        <p:nvSpPr>
          <p:cNvPr id="2" name="TextBox 1">
            <a:extLst>
              <a:ext uri="{FF2B5EF4-FFF2-40B4-BE49-F238E27FC236}">
                <a16:creationId xmlns:a16="http://schemas.microsoft.com/office/drawing/2014/main" id="{51DFFFC8-BB40-AE47-46D0-AB438EBAE042}"/>
              </a:ext>
            </a:extLst>
          </p:cNvPr>
          <p:cNvSpPr txBox="1"/>
          <p:nvPr/>
        </p:nvSpPr>
        <p:spPr>
          <a:xfrm>
            <a:off x="272955" y="295157"/>
            <a:ext cx="6127845" cy="646331"/>
          </a:xfrm>
          <a:prstGeom prst="rect">
            <a:avLst/>
          </a:prstGeom>
          <a:noFill/>
        </p:spPr>
        <p:txBody>
          <a:bodyPr wrap="square" rtlCol="0">
            <a:spAutoFit/>
          </a:bodyPr>
          <a:lstStyle/>
          <a:p>
            <a:r>
              <a:rPr lang="en-US" sz="3600" dirty="0">
                <a:latin typeface="+mj-lt"/>
                <a:ea typeface="+mj-ea"/>
                <a:cs typeface="+mj-cs"/>
              </a:rPr>
              <a:t>Highest Transaction Amounts</a:t>
            </a:r>
            <a:endParaRPr lang="en-PK" sz="3600" dirty="0">
              <a:latin typeface="+mj-lt"/>
              <a:ea typeface="+mj-ea"/>
              <a:cs typeface="+mj-cs"/>
            </a:endParaRPr>
          </a:p>
        </p:txBody>
      </p:sp>
    </p:spTree>
    <p:extLst>
      <p:ext uri="{BB962C8B-B14F-4D97-AF65-F5344CB8AC3E}">
        <p14:creationId xmlns:p14="http://schemas.microsoft.com/office/powerpoint/2010/main" val="2472320204"/>
      </p:ext>
    </p:extLst>
  </p:cSld>
  <p:clrMapOvr>
    <a:masterClrMapping/>
  </p:clrMapOvr>
  <p:transition spd="med">
    <p:pull dir="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749449" y="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4D72BEE-FD04-B9D9-0488-6C16F48BC09B}"/>
              </a:ext>
            </a:extLst>
          </p:cNvPr>
          <p:cNvSpPr txBox="1"/>
          <p:nvPr/>
        </p:nvSpPr>
        <p:spPr>
          <a:xfrm>
            <a:off x="14139" y="1348178"/>
            <a:ext cx="3943601" cy="3944285"/>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38 Frauds in January and 7 in February </a:t>
            </a:r>
          </a:p>
          <a:p>
            <a:pPr marL="342900" lvl="0" indent="-342900">
              <a:lnSpc>
                <a:spcPct val="107000"/>
              </a:lnSpc>
              <a:spcAft>
                <a:spcPts val="1200"/>
              </a:spcAft>
              <a:buFont typeface="Wingdings" panose="05000000000000000000" pitchFamily="2" charset="2"/>
              <a:buChar char="q"/>
            </a:pPr>
            <a:endParaRPr lang="en-US" sz="2400" dirty="0"/>
          </a:p>
          <a:p>
            <a:pPr marL="342900" lvl="0" indent="-342900">
              <a:lnSpc>
                <a:spcPct val="107000"/>
              </a:lnSpc>
              <a:spcAft>
                <a:spcPts val="1200"/>
              </a:spcAft>
              <a:buFont typeface="Wingdings" panose="05000000000000000000" pitchFamily="2" charset="2"/>
              <a:buChar char="q"/>
            </a:pPr>
            <a:r>
              <a:rPr lang="en-US" sz="2400" dirty="0"/>
              <a:t>Having data for only two months might restrict the ability to capture the complete range of fraudulent behaviors and patterns.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740" y="1427747"/>
            <a:ext cx="8234260" cy="5430253"/>
          </a:xfrm>
          <a:prstGeom prst="rect">
            <a:avLst/>
          </a:prstGeom>
        </p:spPr>
      </p:pic>
      <p:sp>
        <p:nvSpPr>
          <p:cNvPr id="6" name="TextBox 5"/>
          <p:cNvSpPr txBox="1"/>
          <p:nvPr/>
        </p:nvSpPr>
        <p:spPr>
          <a:xfrm>
            <a:off x="294337" y="107576"/>
            <a:ext cx="8809322" cy="646331"/>
          </a:xfrm>
          <a:prstGeom prst="rect">
            <a:avLst/>
          </a:prstGeom>
          <a:noFill/>
        </p:spPr>
        <p:txBody>
          <a:bodyPr wrap="square" rtlCol="0">
            <a:spAutoFit/>
          </a:bodyPr>
          <a:lstStyle/>
          <a:p>
            <a:r>
              <a:rPr lang="en-US" sz="3600" b="1" dirty="0"/>
              <a:t>Total Transaction By Month</a:t>
            </a:r>
          </a:p>
        </p:txBody>
      </p:sp>
    </p:spTree>
    <p:extLst>
      <p:ext uri="{BB962C8B-B14F-4D97-AF65-F5344CB8AC3E}">
        <p14:creationId xmlns:p14="http://schemas.microsoft.com/office/powerpoint/2010/main" val="3494641615"/>
      </p:ext>
    </p:extLst>
  </p:cSld>
  <p:clrMapOvr>
    <a:masterClrMapping/>
  </p:clrMapOvr>
  <p:transition spd="med">
    <p:pull dir="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83920" y="-42000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854" y="1797115"/>
            <a:ext cx="9001146" cy="5060885"/>
          </a:xfrm>
          <a:prstGeom prst="rect">
            <a:avLst/>
          </a:prstGeom>
        </p:spPr>
      </p:pic>
      <p:sp>
        <p:nvSpPr>
          <p:cNvPr id="6" name="TextBox 5"/>
          <p:cNvSpPr txBox="1"/>
          <p:nvPr/>
        </p:nvSpPr>
        <p:spPr>
          <a:xfrm>
            <a:off x="294337" y="107576"/>
            <a:ext cx="8809322" cy="646331"/>
          </a:xfrm>
          <a:prstGeom prst="rect">
            <a:avLst/>
          </a:prstGeom>
          <a:noFill/>
        </p:spPr>
        <p:txBody>
          <a:bodyPr wrap="square" rtlCol="0">
            <a:spAutoFit/>
          </a:bodyPr>
          <a:lstStyle/>
          <a:p>
            <a:r>
              <a:rPr lang="en-US" sz="3600" b="1" dirty="0"/>
              <a:t>Fraud Transaction by Day</a:t>
            </a:r>
          </a:p>
        </p:txBody>
      </p:sp>
      <p:sp>
        <p:nvSpPr>
          <p:cNvPr id="7" name="TextBox 6"/>
          <p:cNvSpPr txBox="1"/>
          <p:nvPr/>
        </p:nvSpPr>
        <p:spPr>
          <a:xfrm>
            <a:off x="294337" y="1738032"/>
            <a:ext cx="2896517"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Notable spikes in fraud occurrences are observed on Monday, Wednesday, and Friday, suggesting these days are more susceptible to fraudulent activities.</a:t>
            </a:r>
          </a:p>
        </p:txBody>
      </p:sp>
    </p:spTree>
    <p:extLst>
      <p:ext uri="{BB962C8B-B14F-4D97-AF65-F5344CB8AC3E}">
        <p14:creationId xmlns:p14="http://schemas.microsoft.com/office/powerpoint/2010/main" val="118173964"/>
      </p:ext>
    </p:extLst>
  </p:cSld>
  <p:clrMapOvr>
    <a:masterClrMapping/>
  </p:clrMapOvr>
  <p:transition spd="med">
    <p:pull dir="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AF4D89-1440-4A9A-9442-1AF5663EB767}"/>
              </a:ext>
            </a:extLst>
          </p:cNvPr>
          <p:cNvSpPr>
            <a:spLocks noGrp="1"/>
          </p:cNvSpPr>
          <p:nvPr>
            <p:ph type="title"/>
          </p:nvPr>
        </p:nvSpPr>
        <p:spPr>
          <a:xfrm>
            <a:off x="3256548" y="4211833"/>
            <a:ext cx="8439690" cy="1184191"/>
          </a:xfrm>
        </p:spPr>
        <p:txBody>
          <a:bodyPr>
            <a:normAutofit fontScale="90000"/>
          </a:bodyPr>
          <a:lstStyle/>
          <a:p>
            <a:r>
              <a:rPr lang="en-US" b="1" dirty="0"/>
              <a:t> RECOMMENDATIONS</a:t>
            </a:r>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3422717" y="5355138"/>
            <a:ext cx="7726546" cy="40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970425"/>
      </p:ext>
    </p:extLst>
  </p:cSld>
  <p:clrMapOvr>
    <a:masterClrMapping/>
  </p:clrMapOvr>
  <p:transition spd="med">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3B73F0-5EA6-438D-853F-7A7A387A1D56}"/>
              </a:ext>
            </a:extLst>
          </p:cNvPr>
          <p:cNvCxnSpPr/>
          <p:nvPr/>
        </p:nvCxnSpPr>
        <p:spPr>
          <a:xfrm>
            <a:off x="364696"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C77F91-E25C-467E-98B7-14A1B52FBBE4}"/>
              </a:ext>
            </a:extLst>
          </p:cNvPr>
          <p:cNvCxnSpPr/>
          <p:nvPr/>
        </p:nvCxnSpPr>
        <p:spPr>
          <a:xfrm>
            <a:off x="505388"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4D33DF-B70A-4588-AF0E-2C6FA311766C}"/>
              </a:ext>
            </a:extLst>
          </p:cNvPr>
          <p:cNvCxnSpPr>
            <a:cxnSpLocks/>
          </p:cNvCxnSpPr>
          <p:nvPr/>
        </p:nvCxnSpPr>
        <p:spPr>
          <a:xfrm>
            <a:off x="0" y="6250895"/>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9F3FC-FCEF-49A9-B608-8F67C98FEA7D}"/>
              </a:ext>
            </a:extLst>
          </p:cNvPr>
          <p:cNvCxnSpPr>
            <a:cxnSpLocks/>
          </p:cNvCxnSpPr>
          <p:nvPr/>
        </p:nvCxnSpPr>
        <p:spPr>
          <a:xfrm>
            <a:off x="0" y="6333067"/>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9DACD1-8623-4189-82DF-53DB2643263D}"/>
              </a:ext>
            </a:extLst>
          </p:cNvPr>
          <p:cNvCxnSpPr>
            <a:cxnSpLocks/>
          </p:cNvCxnSpPr>
          <p:nvPr/>
        </p:nvCxnSpPr>
        <p:spPr>
          <a:xfrm>
            <a:off x="938905" y="1168401"/>
            <a:ext cx="1029146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C431BB1-F945-4C28-97F7-8CE67A973331}"/>
              </a:ext>
            </a:extLst>
          </p:cNvPr>
          <p:cNvSpPr>
            <a:spLocks noGrp="1"/>
          </p:cNvSpPr>
          <p:nvPr>
            <p:ph type="title"/>
          </p:nvPr>
        </p:nvSpPr>
        <p:spPr>
          <a:xfrm>
            <a:off x="938905" y="213329"/>
            <a:ext cx="10515600" cy="1325563"/>
          </a:xfrm>
        </p:spPr>
        <p:txBody>
          <a:bodyPr>
            <a:normAutofit/>
          </a:bodyPr>
          <a:lstStyle/>
          <a:p>
            <a:pPr algn="ctr"/>
            <a:r>
              <a:rPr lang="en-US" sz="3600" dirty="0"/>
              <a:t>OVERVIEW OF DATA SET </a:t>
            </a:r>
            <a:r>
              <a:rPr lang="en-US" sz="1400" dirty="0"/>
              <a:t/>
            </a:r>
            <a:br>
              <a:rPr lang="en-US" sz="1400" dirty="0"/>
            </a:br>
            <a:endParaRPr lang="en-US" sz="1400" b="1" spc="300" dirty="0">
              <a:effectLst>
                <a:outerShdw blurRad="38100" dist="38100" dir="2700000" algn="tl">
                  <a:srgbClr val="000000">
                    <a:alpha val="43137"/>
                  </a:srgbClr>
                </a:outerShdw>
              </a:effectLst>
            </a:endParaRPr>
          </a:p>
        </p:txBody>
      </p:sp>
      <p:sp>
        <p:nvSpPr>
          <p:cNvPr id="12" name="Content Placeholder 2">
            <a:extLst>
              <a:ext uri="{FF2B5EF4-FFF2-40B4-BE49-F238E27FC236}">
                <a16:creationId xmlns:a16="http://schemas.microsoft.com/office/drawing/2014/main" id="{0A9D76E8-AC7A-4E9F-A202-318C81908795}"/>
              </a:ext>
            </a:extLst>
          </p:cNvPr>
          <p:cNvSpPr>
            <a:spLocks noGrp="1"/>
          </p:cNvSpPr>
          <p:nvPr>
            <p:ph idx="1"/>
          </p:nvPr>
        </p:nvSpPr>
        <p:spPr>
          <a:xfrm>
            <a:off x="1425388" y="2123474"/>
            <a:ext cx="9616722" cy="3224269"/>
          </a:xfrm>
        </p:spPr>
        <p:txBody>
          <a:bodyPr/>
          <a:lstStyle/>
          <a:p>
            <a:pPr marL="0" indent="0" algn="just">
              <a:buNone/>
            </a:pPr>
            <a:r>
              <a:rPr lang="en-US" dirty="0"/>
              <a:t>The dataset provides a comprehensive collection of financial transaction records, allowing us to examine and understand the occurrences of fraudulent activities. By analyzing this data, we can uncover patterns, anomalies, and trends that indicate potential fraud attempts, ultimately contributing to the development of effective fraud detection methods and strategies..</a:t>
            </a:r>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3034004873"/>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4" y="1155965"/>
            <a:ext cx="11095558"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Fraudulent transactions makes up about 4.18% of total data set.</a:t>
            </a:r>
          </a:p>
          <a:p>
            <a:pPr marL="285750" indent="-285750">
              <a:buFont typeface="Wingdings" panose="05000000000000000000" pitchFamily="2" charset="2"/>
              <a:buChar char="q"/>
            </a:pPr>
            <a:r>
              <a:rPr lang="en-US" sz="2400" dirty="0"/>
              <a:t> Most of the transactions appear to be legitimate which is 95.82%.</a:t>
            </a:r>
            <a:endParaRPr lang="en-PK" sz="2400" dirty="0"/>
          </a:p>
        </p:txBody>
      </p:sp>
      <p:sp>
        <p:nvSpPr>
          <p:cNvPr id="6" name="TextBox 5">
            <a:extLst>
              <a:ext uri="{FF2B5EF4-FFF2-40B4-BE49-F238E27FC236}">
                <a16:creationId xmlns:a16="http://schemas.microsoft.com/office/drawing/2014/main" id="{45758991-AAAB-B0D2-586F-270C7523CFD2}"/>
              </a:ext>
            </a:extLst>
          </p:cNvPr>
          <p:cNvSpPr txBox="1"/>
          <p:nvPr/>
        </p:nvSpPr>
        <p:spPr>
          <a:xfrm>
            <a:off x="294337" y="248025"/>
            <a:ext cx="11368273" cy="1323439"/>
          </a:xfrm>
          <a:prstGeom prst="rect">
            <a:avLst/>
          </a:prstGeom>
          <a:noFill/>
        </p:spPr>
        <p:txBody>
          <a:bodyPr wrap="square" rtlCol="0">
            <a:spAutoFit/>
          </a:bodyPr>
          <a:lstStyle/>
          <a:p>
            <a:r>
              <a:rPr lang="en-US" sz="4000" b="1" dirty="0">
                <a:latin typeface="+mj-lt"/>
              </a:rPr>
              <a:t>Transaction Amount By Fraud Indicator </a:t>
            </a:r>
            <a:r>
              <a:rPr lang="en-US" sz="4000" b="1" dirty="0">
                <a:latin typeface="+mj-lt"/>
                <a:ea typeface="+mj-ea"/>
                <a:cs typeface="+mj-cs"/>
              </a:rPr>
              <a:t>Insights</a:t>
            </a:r>
            <a:endParaRPr lang="en-PK" sz="4000" b="1" dirty="0">
              <a:latin typeface="+mj-lt"/>
              <a:ea typeface="+mj-ea"/>
              <a:cs typeface="+mj-cs"/>
            </a:endParaRPr>
          </a:p>
          <a:p>
            <a:endParaRPr lang="en-PK" sz="40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7" y="2479404"/>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264233"/>
            <a:ext cx="11239937" cy="2308324"/>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Refine fraud detection models for efficient management of a smaller percentage of fraudulent transactions, while </a:t>
            </a:r>
          </a:p>
          <a:p>
            <a:pPr marL="285750" indent="-285750">
              <a:buFont typeface="Wingdings" panose="05000000000000000000" pitchFamily="2" charset="2"/>
              <a:buChar char="q"/>
            </a:pPr>
            <a:endParaRPr lang="en-US" sz="2400" dirty="0"/>
          </a:p>
          <a:p>
            <a:endParaRPr lang="en-US" sz="2400" dirty="0"/>
          </a:p>
          <a:p>
            <a:pPr marL="285750" indent="-285750">
              <a:buFont typeface="Wingdings" panose="05000000000000000000" pitchFamily="2" charset="2"/>
              <a:buChar char="q"/>
            </a:pPr>
            <a:r>
              <a:rPr lang="en-US" sz="2400" dirty="0"/>
              <a:t>Continuously updating them with advanced techniques and expert collaboration to enhance accuracy</a:t>
            </a:r>
            <a:r>
              <a:rPr lang="en-US" dirty="0"/>
              <a:t>.</a:t>
            </a:r>
            <a:endParaRPr lang="en-PK" sz="2400" dirty="0"/>
          </a:p>
        </p:txBody>
      </p:sp>
    </p:spTree>
    <p:extLst>
      <p:ext uri="{BB962C8B-B14F-4D97-AF65-F5344CB8AC3E}">
        <p14:creationId xmlns:p14="http://schemas.microsoft.com/office/powerpoint/2010/main" val="4059988053"/>
      </p:ext>
    </p:extLst>
  </p:cSld>
  <p:clrMapOvr>
    <a:masterClrMapping/>
  </p:clrMapOvr>
  <p:transition spd="med">
    <p:pull dir="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4" y="1155965"/>
            <a:ext cx="7004820"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Online and Retail has the highest Fraud transactions</a:t>
            </a:r>
          </a:p>
          <a:p>
            <a:pPr marL="285750" indent="-285750">
              <a:buFont typeface="Wingdings" panose="05000000000000000000" pitchFamily="2" charset="2"/>
              <a:buChar char="q"/>
            </a:pPr>
            <a:r>
              <a:rPr lang="en-US" sz="2400" dirty="0"/>
              <a:t> Travel category has the least amount of transactions</a:t>
            </a:r>
            <a:endParaRPr lang="en-PK" sz="2400" dirty="0"/>
          </a:p>
        </p:txBody>
      </p:sp>
      <p:sp>
        <p:nvSpPr>
          <p:cNvPr id="6" name="TextBox 5">
            <a:extLst>
              <a:ext uri="{FF2B5EF4-FFF2-40B4-BE49-F238E27FC236}">
                <a16:creationId xmlns:a16="http://schemas.microsoft.com/office/drawing/2014/main" id="{45758991-AAAB-B0D2-586F-270C7523CFD2}"/>
              </a:ext>
            </a:extLst>
          </p:cNvPr>
          <p:cNvSpPr txBox="1"/>
          <p:nvPr/>
        </p:nvSpPr>
        <p:spPr>
          <a:xfrm>
            <a:off x="294337" y="248025"/>
            <a:ext cx="8512779" cy="1323439"/>
          </a:xfrm>
          <a:prstGeom prst="rect">
            <a:avLst/>
          </a:prstGeom>
          <a:noFill/>
        </p:spPr>
        <p:txBody>
          <a:bodyPr wrap="square" rtlCol="0">
            <a:spAutoFit/>
          </a:bodyPr>
          <a:lstStyle/>
          <a:p>
            <a:r>
              <a:rPr lang="en-US" sz="4000" b="1" dirty="0">
                <a:latin typeface="+mj-lt"/>
                <a:ea typeface="+mj-ea"/>
                <a:cs typeface="+mj-cs"/>
              </a:rPr>
              <a:t>Transaction Amount Analysis Insights</a:t>
            </a:r>
            <a:endParaRPr lang="en-PK" sz="4000" b="1" dirty="0">
              <a:latin typeface="+mj-lt"/>
              <a:ea typeface="+mj-ea"/>
              <a:cs typeface="+mj-cs"/>
            </a:endParaRPr>
          </a:p>
          <a:p>
            <a:endParaRPr lang="en-PK" sz="40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7" y="2479404"/>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264233"/>
            <a:ext cx="11239937" cy="193899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Prioritize high-value categories(online and retail) for effective fraud detection</a:t>
            </a:r>
          </a:p>
          <a:p>
            <a:endParaRPr lang="en-US" sz="2400" dirty="0"/>
          </a:p>
          <a:p>
            <a:endParaRPr lang="en-US" sz="2400" dirty="0"/>
          </a:p>
          <a:p>
            <a:pPr marL="285750" indent="-285750">
              <a:buFont typeface="Wingdings" panose="05000000000000000000" pitchFamily="2" charset="2"/>
              <a:buChar char="q"/>
            </a:pPr>
            <a:r>
              <a:rPr lang="en-US" sz="2400" dirty="0"/>
              <a:t>Enhance methods to uncover potential low-value fraudulent activities, ensuring comprehensive prevention measures.</a:t>
            </a:r>
            <a:endParaRPr lang="en-PK" sz="2400" dirty="0"/>
          </a:p>
        </p:txBody>
      </p:sp>
    </p:spTree>
    <p:extLst>
      <p:ext uri="{BB962C8B-B14F-4D97-AF65-F5344CB8AC3E}">
        <p14:creationId xmlns:p14="http://schemas.microsoft.com/office/powerpoint/2010/main" val="562778057"/>
      </p:ext>
    </p:extLst>
  </p:cSld>
  <p:clrMapOvr>
    <a:masterClrMapping/>
  </p:clrMapOvr>
  <p:transition spd="med">
    <p:pull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4" y="1155965"/>
            <a:ext cx="11095558" cy="1573251"/>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 The age group 25-34 are more likely to be involved in fraudulent activities. </a:t>
            </a:r>
          </a:p>
          <a:p>
            <a:pPr marL="342900" lvl="0" indent="-342900">
              <a:lnSpc>
                <a:spcPct val="107000"/>
              </a:lnSpc>
              <a:spcAft>
                <a:spcPts val="1200"/>
              </a:spcAft>
              <a:buFont typeface="Wingdings" panose="05000000000000000000" pitchFamily="2" charset="2"/>
              <a:buChar char="q"/>
            </a:pPr>
            <a:r>
              <a:rPr lang="en-US" sz="2400" dirty="0"/>
              <a:t>One fraud customer in 0-18</a:t>
            </a:r>
            <a:r>
              <a:rPr lang="en-US" sz="2400" b="1" dirty="0">
                <a:ea typeface="Times New Roman" panose="02020603050405020304" pitchFamily="18" charset="0"/>
                <a:cs typeface="Times New Roman" panose="02020603050405020304" pitchFamily="18" charset="0"/>
              </a:rPr>
              <a:t>.</a:t>
            </a:r>
            <a:endParaRPr lang="en-US" sz="2400" b="1" dirty="0">
              <a:ea typeface="Calibri" panose="020F0502020204030204" pitchFamily="34" charset="0"/>
              <a:cs typeface="Times New Roman" panose="02020603050405020304" pitchFamily="18" charset="0"/>
            </a:endParaRPr>
          </a:p>
          <a:p>
            <a:pPr>
              <a:lnSpc>
                <a:spcPct val="107000"/>
              </a:lnSpc>
              <a:spcAft>
                <a:spcPts val="1200"/>
              </a:spcAft>
            </a:pPr>
            <a:endParaRPr lang="en-PK" sz="2400" dirty="0"/>
          </a:p>
        </p:txBody>
      </p:sp>
      <p:sp>
        <p:nvSpPr>
          <p:cNvPr id="6" name="TextBox 5">
            <a:extLst>
              <a:ext uri="{FF2B5EF4-FFF2-40B4-BE49-F238E27FC236}">
                <a16:creationId xmlns:a16="http://schemas.microsoft.com/office/drawing/2014/main" id="{45758991-AAAB-B0D2-586F-270C7523CFD2}"/>
              </a:ext>
            </a:extLst>
          </p:cNvPr>
          <p:cNvSpPr txBox="1"/>
          <p:nvPr/>
        </p:nvSpPr>
        <p:spPr>
          <a:xfrm>
            <a:off x="294337" y="248025"/>
            <a:ext cx="11368273" cy="1323439"/>
          </a:xfrm>
          <a:prstGeom prst="rect">
            <a:avLst/>
          </a:prstGeom>
          <a:noFill/>
        </p:spPr>
        <p:txBody>
          <a:bodyPr wrap="square" rtlCol="0">
            <a:spAutoFit/>
          </a:bodyPr>
          <a:lstStyle/>
          <a:p>
            <a:r>
              <a:rPr lang="en-US" sz="4000" b="1" dirty="0">
                <a:latin typeface="+mj-lt"/>
              </a:rPr>
              <a:t>Age Group Analysis </a:t>
            </a:r>
            <a:r>
              <a:rPr lang="en-US" sz="4000" b="1" dirty="0">
                <a:latin typeface="+mj-lt"/>
                <a:ea typeface="+mj-ea"/>
                <a:cs typeface="+mj-cs"/>
              </a:rPr>
              <a:t>Insights</a:t>
            </a:r>
            <a:endParaRPr lang="en-PK" sz="4000" b="1" dirty="0">
              <a:latin typeface="+mj-lt"/>
              <a:ea typeface="+mj-ea"/>
              <a:cs typeface="+mj-cs"/>
            </a:endParaRPr>
          </a:p>
          <a:p>
            <a:endParaRPr lang="en-PK" sz="40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7" y="3361721"/>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4146550"/>
            <a:ext cx="11239937" cy="1200329"/>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Allocate extra resources for monitoring and investigating transactions for 25-34</a:t>
            </a:r>
          </a:p>
          <a:p>
            <a:endParaRPr lang="en-US" sz="2400" dirty="0"/>
          </a:p>
          <a:p>
            <a:pPr marL="285750" indent="-285750">
              <a:buFont typeface="Wingdings" panose="05000000000000000000" pitchFamily="2" charset="2"/>
              <a:buChar char="q"/>
            </a:pPr>
            <a:r>
              <a:rPr lang="en-US" sz="2400" dirty="0"/>
              <a:t>Implement strict verification for minors.</a:t>
            </a:r>
            <a:endParaRPr lang="en-PK" sz="2400" dirty="0"/>
          </a:p>
        </p:txBody>
      </p:sp>
    </p:spTree>
    <p:extLst>
      <p:ext uri="{BB962C8B-B14F-4D97-AF65-F5344CB8AC3E}">
        <p14:creationId xmlns:p14="http://schemas.microsoft.com/office/powerpoint/2010/main" val="287704938"/>
      </p:ext>
    </p:extLst>
  </p:cSld>
  <p:clrMapOvr>
    <a:masterClrMapping/>
  </p:clrMapOvr>
  <p:transition spd="med">
    <p:pull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03122"/>
            <a:ext cx="11095558" cy="475130"/>
          </a:xfrm>
          <a:prstGeom prst="rect">
            <a:avLst/>
          </a:prstGeom>
          <a:noFill/>
        </p:spPr>
        <p:txBody>
          <a:bodyPr wrap="square" rtlCol="0">
            <a:spAutoFit/>
          </a:bodyPr>
          <a:lstStyle/>
          <a:p>
            <a:pPr marL="342900" indent="-342900">
              <a:lnSpc>
                <a:spcPct val="107000"/>
              </a:lnSpc>
              <a:spcAft>
                <a:spcPts val="1200"/>
              </a:spcAft>
              <a:buFont typeface="Wingdings" panose="05000000000000000000" pitchFamily="2" charset="2"/>
              <a:buChar char="q"/>
            </a:pPr>
            <a:r>
              <a:rPr lang="en-US" sz="2400" dirty="0"/>
              <a:t> No significant correlation between a customer's age and the transaction amount.</a:t>
            </a:r>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292662"/>
          </a:xfrm>
          <a:prstGeom prst="rect">
            <a:avLst/>
          </a:prstGeom>
          <a:noFill/>
        </p:spPr>
        <p:txBody>
          <a:bodyPr wrap="square" rtlCol="0">
            <a:spAutoFit/>
          </a:bodyPr>
          <a:lstStyle/>
          <a:p>
            <a:r>
              <a:rPr lang="en-US" sz="3900" b="1" dirty="0">
                <a:latin typeface="+mj-lt"/>
              </a:rPr>
              <a:t>Transaction Behavior by Age Analysis </a:t>
            </a:r>
            <a:r>
              <a:rPr lang="en-US" sz="3900" b="1" dirty="0">
                <a:latin typeface="+mj-lt"/>
                <a:ea typeface="+mj-ea"/>
                <a:cs typeface="+mj-cs"/>
              </a:rPr>
              <a:t>Insights</a:t>
            </a:r>
            <a:endParaRPr lang="en-PK" sz="39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2708215"/>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898332"/>
            <a:ext cx="11239937"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Divide customers into age groups and analyze transaction behavior within each group to </a:t>
            </a:r>
          </a:p>
          <a:p>
            <a:r>
              <a:rPr lang="en-US" sz="2400" dirty="0"/>
              <a:t>     uncover potential insights for targeted fraud detection strategies.</a:t>
            </a:r>
          </a:p>
        </p:txBody>
      </p:sp>
    </p:spTree>
    <p:extLst>
      <p:ext uri="{BB962C8B-B14F-4D97-AF65-F5344CB8AC3E}">
        <p14:creationId xmlns:p14="http://schemas.microsoft.com/office/powerpoint/2010/main" val="2210970325"/>
      </p:ext>
    </p:extLst>
  </p:cSld>
  <p:clrMapOvr>
    <a:masterClrMapping/>
  </p:clrMapOvr>
  <p:transition spd="med">
    <p:pull dir="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03122"/>
            <a:ext cx="11095558"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Age Group 25-34 has the highest amount of transactions</a:t>
            </a:r>
          </a:p>
          <a:p>
            <a:pPr marL="285750" indent="-285750">
              <a:buFont typeface="Wingdings" panose="05000000000000000000" pitchFamily="2" charset="2"/>
              <a:buChar char="q"/>
            </a:pPr>
            <a:r>
              <a:rPr lang="en-US" sz="2400" dirty="0"/>
              <a:t>Age Group 0-18 has the lowest amount of transactions</a:t>
            </a:r>
            <a:endParaRPr lang="en-PK" sz="2400" dirty="0"/>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292662"/>
          </a:xfrm>
          <a:prstGeom prst="rect">
            <a:avLst/>
          </a:prstGeom>
          <a:noFill/>
        </p:spPr>
        <p:txBody>
          <a:bodyPr wrap="square" rtlCol="0">
            <a:spAutoFit/>
          </a:bodyPr>
          <a:lstStyle/>
          <a:p>
            <a:r>
              <a:rPr lang="en-US" sz="3900" b="1" dirty="0">
                <a:latin typeface="+mj-lt"/>
              </a:rPr>
              <a:t>Transaction Behavior </a:t>
            </a:r>
            <a:r>
              <a:rPr lang="en-US" sz="3900" b="1" dirty="0"/>
              <a:t>Analysis </a:t>
            </a:r>
            <a:r>
              <a:rPr lang="en-US" sz="3900" b="1" dirty="0">
                <a:latin typeface="+mj-lt"/>
              </a:rPr>
              <a:t>by Age Group </a:t>
            </a:r>
            <a:r>
              <a:rPr lang="en-US" sz="3900" b="1" dirty="0">
                <a:latin typeface="+mj-lt"/>
                <a:ea typeface="+mj-ea"/>
                <a:cs typeface="+mj-cs"/>
              </a:rPr>
              <a:t>Insights</a:t>
            </a:r>
            <a:endParaRPr lang="en-PK" sz="39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2708215"/>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898332"/>
            <a:ext cx="11239937"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Enhance fraud detection strategies for the highest transaction group (25-34) and consider tailored measures for the other age groups to address their distinct risk profiles</a:t>
            </a:r>
          </a:p>
        </p:txBody>
      </p:sp>
    </p:spTree>
    <p:extLst>
      <p:ext uri="{BB962C8B-B14F-4D97-AF65-F5344CB8AC3E}">
        <p14:creationId xmlns:p14="http://schemas.microsoft.com/office/powerpoint/2010/main" val="1956276051"/>
      </p:ext>
    </p:extLst>
  </p:cSld>
  <p:clrMapOvr>
    <a:masterClrMapping/>
  </p:clrMapOvr>
  <p:transition spd="med">
    <p:pull dir="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18510"/>
            <a:ext cx="11095558" cy="870303"/>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 In the dataset, we lack information about the pattern of the anomaly score and how it is calculated.</a:t>
            </a:r>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308050"/>
          </a:xfrm>
          <a:prstGeom prst="rect">
            <a:avLst/>
          </a:prstGeom>
          <a:noFill/>
        </p:spPr>
        <p:txBody>
          <a:bodyPr wrap="square" rtlCol="0">
            <a:spAutoFit/>
          </a:bodyPr>
          <a:lstStyle/>
          <a:p>
            <a:r>
              <a:rPr lang="en-US" sz="4000" dirty="0">
                <a:latin typeface="+mj-lt"/>
              </a:rPr>
              <a:t>Anomaly scores </a:t>
            </a:r>
            <a:r>
              <a:rPr lang="en-US" sz="4000" b="1" dirty="0">
                <a:latin typeface="+mj-lt"/>
              </a:rPr>
              <a:t>Analysis </a:t>
            </a:r>
            <a:r>
              <a:rPr lang="en-US" sz="4000" b="1" dirty="0">
                <a:latin typeface="+mj-lt"/>
                <a:ea typeface="+mj-ea"/>
                <a:cs typeface="+mj-cs"/>
              </a:rPr>
              <a:t>Insights</a:t>
            </a:r>
            <a:endParaRPr lang="en-PK" sz="40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2708215"/>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898332"/>
            <a:ext cx="11239937"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Collaborate with experts to gain insight into the contributing factors and </a:t>
            </a:r>
          </a:p>
          <a:p>
            <a:r>
              <a:rPr lang="en-US" sz="2400" dirty="0"/>
              <a:t>     potential algorithmic methods used for calculating the score.</a:t>
            </a:r>
          </a:p>
        </p:txBody>
      </p:sp>
    </p:spTree>
    <p:extLst>
      <p:ext uri="{BB962C8B-B14F-4D97-AF65-F5344CB8AC3E}">
        <p14:creationId xmlns:p14="http://schemas.microsoft.com/office/powerpoint/2010/main" val="3890133069"/>
      </p:ext>
    </p:extLst>
  </p:cSld>
  <p:clrMapOvr>
    <a:masterClrMapping/>
  </p:clrMapOvr>
  <p:transition spd="med">
    <p:pull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18510"/>
            <a:ext cx="11095558" cy="1024191"/>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 Online and travel categories have the highest average anomaly scores</a:t>
            </a:r>
          </a:p>
          <a:p>
            <a:pPr marL="342900" lvl="0" indent="-342900">
              <a:lnSpc>
                <a:spcPct val="107000"/>
              </a:lnSpc>
              <a:spcAft>
                <a:spcPts val="1200"/>
              </a:spcAft>
              <a:buFont typeface="Wingdings" panose="05000000000000000000" pitchFamily="2" charset="2"/>
              <a:buChar char="q"/>
            </a:pPr>
            <a:r>
              <a:rPr lang="en-US" sz="2400" dirty="0"/>
              <a:t>Online category has the highest standard deviation anomaly scores.</a:t>
            </a:r>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308050"/>
          </a:xfrm>
          <a:prstGeom prst="rect">
            <a:avLst/>
          </a:prstGeom>
          <a:noFill/>
        </p:spPr>
        <p:txBody>
          <a:bodyPr wrap="square" rtlCol="0">
            <a:spAutoFit/>
          </a:bodyPr>
          <a:lstStyle/>
          <a:p>
            <a:r>
              <a:rPr lang="en-US" sz="4000" b="1" dirty="0">
                <a:latin typeface="+mj-lt"/>
              </a:rPr>
              <a:t>Anomaly Scores By Category Analysis </a:t>
            </a:r>
            <a:r>
              <a:rPr lang="en-US" sz="4000" b="1" dirty="0">
                <a:latin typeface="+mj-lt"/>
                <a:ea typeface="+mj-ea"/>
                <a:cs typeface="+mj-cs"/>
              </a:rPr>
              <a:t>Insights</a:t>
            </a:r>
            <a:endParaRPr lang="en-PK" sz="40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2708215"/>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3898332"/>
            <a:ext cx="11239937" cy="193899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Give added focus to anomaly detection in "Online" and "travel" categories to prevent potential fraud</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Customize fraud detection models for the "Online" category to ensure accurate identification of transaction behaviors.</a:t>
            </a:r>
          </a:p>
        </p:txBody>
      </p:sp>
    </p:spTree>
    <p:extLst>
      <p:ext uri="{BB962C8B-B14F-4D97-AF65-F5344CB8AC3E}">
        <p14:creationId xmlns:p14="http://schemas.microsoft.com/office/powerpoint/2010/main" val="2013068747"/>
      </p:ext>
    </p:extLst>
  </p:cSld>
  <p:clrMapOvr>
    <a:masterClrMapping/>
  </p:clrMapOvr>
  <p:transition spd="med">
    <p:pull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18510"/>
            <a:ext cx="11095558" cy="1573251"/>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 No significant difference between each category.</a:t>
            </a:r>
          </a:p>
          <a:p>
            <a:pPr marL="342900" lvl="0" indent="-342900">
              <a:lnSpc>
                <a:spcPct val="107000"/>
              </a:lnSpc>
              <a:spcAft>
                <a:spcPts val="1200"/>
              </a:spcAft>
              <a:buFont typeface="Wingdings" panose="05000000000000000000" pitchFamily="2" charset="2"/>
              <a:buChar char="q"/>
            </a:pPr>
            <a:r>
              <a:rPr lang="en-US" sz="2400" dirty="0"/>
              <a:t> Retail and Online categories have Highest transaction amount of 99.60 and 99.52 </a:t>
            </a:r>
          </a:p>
          <a:p>
            <a:pPr marL="342900" lvl="0" indent="-342900">
              <a:lnSpc>
                <a:spcPct val="107000"/>
              </a:lnSpc>
              <a:spcAft>
                <a:spcPts val="1200"/>
              </a:spcAft>
              <a:buFont typeface="Wingdings" panose="05000000000000000000" pitchFamily="2" charset="2"/>
              <a:buChar char="q"/>
            </a:pPr>
            <a:r>
              <a:rPr lang="en-US" sz="2400" dirty="0"/>
              <a:t>Travel has least 98.52 transaction amount.</a:t>
            </a:r>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308050"/>
          </a:xfrm>
          <a:prstGeom prst="rect">
            <a:avLst/>
          </a:prstGeom>
          <a:noFill/>
        </p:spPr>
        <p:txBody>
          <a:bodyPr wrap="square" rtlCol="0">
            <a:spAutoFit/>
          </a:bodyPr>
          <a:lstStyle/>
          <a:p>
            <a:r>
              <a:rPr lang="en-US" sz="4000" b="1" dirty="0">
                <a:latin typeface="+mj-lt"/>
              </a:rPr>
              <a:t>Highest Transaction Amounts Analysis </a:t>
            </a:r>
            <a:r>
              <a:rPr lang="en-US" sz="4000" b="1" dirty="0">
                <a:latin typeface="+mj-lt"/>
                <a:ea typeface="+mj-ea"/>
                <a:cs typeface="+mj-cs"/>
              </a:rPr>
              <a:t>Insights</a:t>
            </a:r>
            <a:endParaRPr lang="en-PK" sz="40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3301769"/>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4191635"/>
            <a:ext cx="11239937" cy="230832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 Employ biometric authentication for high-value transactions or sensitive account activities</a:t>
            </a:r>
            <a:r>
              <a:rPr lang="en-US" sz="2400" dirty="0">
                <a:solidFill>
                  <a:srgbClr val="374151"/>
                </a:solidFill>
                <a:latin typeface="Söhne"/>
              </a:rPr>
              <a:t>.</a:t>
            </a:r>
          </a:p>
          <a:p>
            <a:pPr marL="285750" indent="-285750">
              <a:buFont typeface="Wingdings" panose="05000000000000000000" pitchFamily="2" charset="2"/>
              <a:buChar char="q"/>
            </a:pPr>
            <a:endParaRPr lang="en-US" sz="2400" b="0" i="0" dirty="0">
              <a:solidFill>
                <a:srgbClr val="374151"/>
              </a:solidFill>
              <a:effectLst/>
              <a:latin typeface="Söhne"/>
            </a:endParaRPr>
          </a:p>
          <a:p>
            <a:pPr marL="285750" indent="-285750">
              <a:buFont typeface="Wingdings" panose="05000000000000000000" pitchFamily="2" charset="2"/>
              <a:buChar char="q"/>
            </a:pPr>
            <a:r>
              <a:rPr lang="en-US" sz="2400" dirty="0"/>
              <a:t>Enhance fraud detection by integrating additional features and behaviors beyond transaction amounts, while ensuring thorough attention to all categories to avoid oversights.</a:t>
            </a:r>
          </a:p>
        </p:txBody>
      </p:sp>
    </p:spTree>
    <p:extLst>
      <p:ext uri="{BB962C8B-B14F-4D97-AF65-F5344CB8AC3E}">
        <p14:creationId xmlns:p14="http://schemas.microsoft.com/office/powerpoint/2010/main" val="3451219903"/>
      </p:ext>
    </p:extLst>
  </p:cSld>
  <p:clrMapOvr>
    <a:masterClrMapping/>
  </p:clrMapOvr>
  <p:transition spd="med">
    <p:pull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18510"/>
            <a:ext cx="11095558" cy="1968424"/>
          </a:xfrm>
          <a:prstGeom prst="rect">
            <a:avLst/>
          </a:prstGeom>
          <a:noFill/>
        </p:spPr>
        <p:txBody>
          <a:bodyPr wrap="square" rtlCol="0">
            <a:spAutoFit/>
          </a:bodyPr>
          <a:lstStyle/>
          <a:p>
            <a:pPr marL="342900" lvl="0" indent="-342900">
              <a:lnSpc>
                <a:spcPct val="107000"/>
              </a:lnSpc>
              <a:spcAft>
                <a:spcPts val="1200"/>
              </a:spcAft>
              <a:buFont typeface="Wingdings" panose="05000000000000000000" pitchFamily="2" charset="2"/>
              <a:buChar char="q"/>
            </a:pPr>
            <a:r>
              <a:rPr lang="en-US" sz="2400" dirty="0"/>
              <a:t> 38 Frauds in January and 7 in February.</a:t>
            </a:r>
          </a:p>
          <a:p>
            <a:pPr marL="342900" lvl="0" indent="-342900">
              <a:lnSpc>
                <a:spcPct val="107000"/>
              </a:lnSpc>
              <a:spcAft>
                <a:spcPts val="1200"/>
              </a:spcAft>
              <a:buFont typeface="Wingdings" panose="05000000000000000000" pitchFamily="2" charset="2"/>
              <a:buChar char="q"/>
            </a:pPr>
            <a:r>
              <a:rPr lang="en-US" sz="2400" dirty="0"/>
              <a:t>Having data for only two months might restrict the ability to capture the complete range of fraudulent behaviors and patterns.</a:t>
            </a:r>
          </a:p>
          <a:p>
            <a:pPr lvl="0">
              <a:lnSpc>
                <a:spcPct val="107000"/>
              </a:lnSpc>
              <a:spcAft>
                <a:spcPts val="1200"/>
              </a:spcAft>
            </a:pPr>
            <a:endParaRPr lang="en-US" sz="2400" dirty="0"/>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308050"/>
          </a:xfrm>
          <a:prstGeom prst="rect">
            <a:avLst/>
          </a:prstGeom>
          <a:noFill/>
        </p:spPr>
        <p:txBody>
          <a:bodyPr wrap="square" rtlCol="0">
            <a:spAutoFit/>
          </a:bodyPr>
          <a:lstStyle/>
          <a:p>
            <a:r>
              <a:rPr lang="en-US" sz="4000" b="1" dirty="0">
                <a:latin typeface="+mj-lt"/>
              </a:rPr>
              <a:t>Total Transaction By Month Analysis </a:t>
            </a:r>
            <a:r>
              <a:rPr lang="en-US" sz="4000" b="1" dirty="0">
                <a:latin typeface="+mj-lt"/>
                <a:ea typeface="+mj-ea"/>
                <a:cs typeface="+mj-cs"/>
              </a:rPr>
              <a:t>Insights</a:t>
            </a:r>
            <a:endParaRPr lang="en-PK" sz="40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3301769"/>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4153115"/>
            <a:ext cx="11239937" cy="193899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Continuously update and fine-tune fraud detection models using historical data and feedback loops </a:t>
            </a:r>
          </a:p>
          <a:p>
            <a:endParaRPr lang="en-US" sz="2400" dirty="0"/>
          </a:p>
          <a:p>
            <a:pPr marL="285750" indent="-285750">
              <a:buFont typeface="Wingdings" panose="05000000000000000000" pitchFamily="2" charset="2"/>
              <a:buChar char="q"/>
            </a:pPr>
            <a:r>
              <a:rPr lang="en-US" sz="2400" dirty="0"/>
              <a:t>Employ expert level techniques that can help to enhance the fraud detection accuracy despite the limited timeframe.</a:t>
            </a:r>
          </a:p>
        </p:txBody>
      </p:sp>
    </p:spTree>
    <p:extLst>
      <p:ext uri="{BB962C8B-B14F-4D97-AF65-F5344CB8AC3E}">
        <p14:creationId xmlns:p14="http://schemas.microsoft.com/office/powerpoint/2010/main" val="2743504648"/>
      </p:ext>
    </p:extLst>
  </p:cSld>
  <p:clrMapOvr>
    <a:masterClrMapping/>
  </p:clrMapOvr>
  <p:transition spd="med">
    <p:pull dir="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20001"/>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4D72BEE-FD04-B9D9-0488-6C16F48BC09B}"/>
              </a:ext>
            </a:extLst>
          </p:cNvPr>
          <p:cNvSpPr txBox="1"/>
          <p:nvPr/>
        </p:nvSpPr>
        <p:spPr>
          <a:xfrm>
            <a:off x="422673" y="1318510"/>
            <a:ext cx="11095558"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Notable spikes in fraud occurrences are observed on Monday, Wednesday, and Friday, suggesting these days are more susceptible to fraudulent activities.</a:t>
            </a:r>
          </a:p>
        </p:txBody>
      </p:sp>
      <p:sp>
        <p:nvSpPr>
          <p:cNvPr id="6" name="TextBox 5">
            <a:extLst>
              <a:ext uri="{FF2B5EF4-FFF2-40B4-BE49-F238E27FC236}">
                <a16:creationId xmlns:a16="http://schemas.microsoft.com/office/drawing/2014/main" id="{45758991-AAAB-B0D2-586F-270C7523CFD2}"/>
              </a:ext>
            </a:extLst>
          </p:cNvPr>
          <p:cNvSpPr txBox="1"/>
          <p:nvPr/>
        </p:nvSpPr>
        <p:spPr>
          <a:xfrm>
            <a:off x="294338" y="248025"/>
            <a:ext cx="11897662" cy="1308050"/>
          </a:xfrm>
          <a:prstGeom prst="rect">
            <a:avLst/>
          </a:prstGeom>
          <a:noFill/>
        </p:spPr>
        <p:txBody>
          <a:bodyPr wrap="square" rtlCol="0">
            <a:spAutoFit/>
          </a:bodyPr>
          <a:lstStyle/>
          <a:p>
            <a:r>
              <a:rPr lang="en-US" sz="4000" b="1" dirty="0">
                <a:latin typeface="+mj-lt"/>
              </a:rPr>
              <a:t>Fraud Transactions By Days Analysis </a:t>
            </a:r>
            <a:r>
              <a:rPr lang="en-US" sz="4000" b="1" dirty="0">
                <a:latin typeface="+mj-lt"/>
                <a:ea typeface="+mj-ea"/>
                <a:cs typeface="+mj-cs"/>
              </a:rPr>
              <a:t>Insights</a:t>
            </a:r>
            <a:endParaRPr lang="en-PK" sz="4000" b="1" dirty="0">
              <a:latin typeface="+mj-lt"/>
              <a:ea typeface="+mj-ea"/>
              <a:cs typeface="+mj-cs"/>
            </a:endParaRPr>
          </a:p>
          <a:p>
            <a:endParaRPr lang="en-PK" sz="3900" b="1" dirty="0"/>
          </a:p>
        </p:txBody>
      </p:sp>
      <p:sp>
        <p:nvSpPr>
          <p:cNvPr id="7" name="TextBox 6">
            <a:extLst>
              <a:ext uri="{FF2B5EF4-FFF2-40B4-BE49-F238E27FC236}">
                <a16:creationId xmlns:a16="http://schemas.microsoft.com/office/drawing/2014/main" id="{45758991-AAAB-B0D2-586F-270C7523CFD2}"/>
              </a:ext>
            </a:extLst>
          </p:cNvPr>
          <p:cNvSpPr txBox="1"/>
          <p:nvPr/>
        </p:nvSpPr>
        <p:spPr>
          <a:xfrm>
            <a:off x="294338" y="3301769"/>
            <a:ext cx="4534338" cy="707886"/>
          </a:xfrm>
          <a:prstGeom prst="rect">
            <a:avLst/>
          </a:prstGeom>
          <a:noFill/>
        </p:spPr>
        <p:txBody>
          <a:bodyPr wrap="square" rtlCol="0">
            <a:spAutoFit/>
          </a:bodyPr>
          <a:lstStyle/>
          <a:p>
            <a:r>
              <a:rPr lang="en-US" sz="4000" b="1" dirty="0">
                <a:latin typeface="+mj-lt"/>
                <a:ea typeface="+mj-ea"/>
                <a:cs typeface="+mj-cs"/>
              </a:rPr>
              <a:t>Recommendations:</a:t>
            </a:r>
            <a:endParaRPr lang="en-PK" sz="4000" b="1" dirty="0"/>
          </a:p>
        </p:txBody>
      </p:sp>
      <p:sp>
        <p:nvSpPr>
          <p:cNvPr id="8" name="TextBox 7">
            <a:extLst>
              <a:ext uri="{FF2B5EF4-FFF2-40B4-BE49-F238E27FC236}">
                <a16:creationId xmlns:a16="http://schemas.microsoft.com/office/drawing/2014/main" id="{64D72BEE-FD04-B9D9-0488-6C16F48BC09B}"/>
              </a:ext>
            </a:extLst>
          </p:cNvPr>
          <p:cNvSpPr txBox="1"/>
          <p:nvPr/>
        </p:nvSpPr>
        <p:spPr>
          <a:xfrm>
            <a:off x="422673" y="4491886"/>
            <a:ext cx="11239937" cy="83099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Focus more resources and monitoring efforts on Monday, Wednesday, and Friday to </a:t>
            </a:r>
          </a:p>
          <a:p>
            <a:r>
              <a:rPr lang="en-US" sz="2400" dirty="0"/>
              <a:t>     prevent and quickly respond to potential fraudulent activities.</a:t>
            </a:r>
          </a:p>
        </p:txBody>
      </p:sp>
    </p:spTree>
    <p:extLst>
      <p:ext uri="{BB962C8B-B14F-4D97-AF65-F5344CB8AC3E}">
        <p14:creationId xmlns:p14="http://schemas.microsoft.com/office/powerpoint/2010/main" val="1751700874"/>
      </p:ext>
    </p:extLst>
  </p:cSld>
  <p:clrMapOvr>
    <a:masterClrMapping/>
  </p:clrMapOvr>
  <p:transition spd="med">
    <p:pull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3B73F0-5EA6-438D-853F-7A7A387A1D56}"/>
              </a:ext>
            </a:extLst>
          </p:cNvPr>
          <p:cNvCxnSpPr/>
          <p:nvPr/>
        </p:nvCxnSpPr>
        <p:spPr>
          <a:xfrm>
            <a:off x="364696"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C77F91-E25C-467E-98B7-14A1B52FBBE4}"/>
              </a:ext>
            </a:extLst>
          </p:cNvPr>
          <p:cNvCxnSpPr/>
          <p:nvPr/>
        </p:nvCxnSpPr>
        <p:spPr>
          <a:xfrm>
            <a:off x="505388"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4D33DF-B70A-4588-AF0E-2C6FA311766C}"/>
              </a:ext>
            </a:extLst>
          </p:cNvPr>
          <p:cNvCxnSpPr>
            <a:cxnSpLocks/>
          </p:cNvCxnSpPr>
          <p:nvPr/>
        </p:nvCxnSpPr>
        <p:spPr>
          <a:xfrm>
            <a:off x="0" y="6250895"/>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9F3FC-FCEF-49A9-B608-8F67C98FEA7D}"/>
              </a:ext>
            </a:extLst>
          </p:cNvPr>
          <p:cNvCxnSpPr>
            <a:cxnSpLocks/>
          </p:cNvCxnSpPr>
          <p:nvPr/>
        </p:nvCxnSpPr>
        <p:spPr>
          <a:xfrm>
            <a:off x="0" y="6333067"/>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9DACD1-8623-4189-82DF-53DB2643263D}"/>
              </a:ext>
            </a:extLst>
          </p:cNvPr>
          <p:cNvCxnSpPr>
            <a:cxnSpLocks/>
          </p:cNvCxnSpPr>
          <p:nvPr/>
        </p:nvCxnSpPr>
        <p:spPr>
          <a:xfrm>
            <a:off x="938905" y="1168401"/>
            <a:ext cx="1029146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C431BB1-F945-4C28-97F7-8CE67A973331}"/>
              </a:ext>
            </a:extLst>
          </p:cNvPr>
          <p:cNvSpPr>
            <a:spLocks noGrp="1"/>
          </p:cNvSpPr>
          <p:nvPr>
            <p:ph type="title"/>
          </p:nvPr>
        </p:nvSpPr>
        <p:spPr>
          <a:xfrm>
            <a:off x="938905" y="213329"/>
            <a:ext cx="10515600" cy="1325563"/>
          </a:xfrm>
        </p:spPr>
        <p:txBody>
          <a:bodyPr>
            <a:normAutofit/>
          </a:bodyPr>
          <a:lstStyle/>
          <a:p>
            <a:pPr algn="ctr"/>
            <a:r>
              <a:rPr lang="en-US" sz="3600" dirty="0" smtClean="0"/>
              <a:t>STAKEHOLDER</a:t>
            </a:r>
            <a:r>
              <a:rPr lang="en-US" sz="1400" dirty="0"/>
              <a:t/>
            </a:r>
            <a:br>
              <a:rPr lang="en-US" sz="1400" dirty="0"/>
            </a:br>
            <a:endParaRPr lang="en-US" sz="1400" b="1" spc="300" dirty="0">
              <a:effectLst>
                <a:outerShdw blurRad="38100" dist="38100" dir="2700000" algn="tl">
                  <a:srgbClr val="000000">
                    <a:alpha val="43137"/>
                  </a:srgbClr>
                </a:outerShdw>
              </a:effectLst>
            </a:endParaRPr>
          </a:p>
        </p:txBody>
      </p:sp>
      <p:sp>
        <p:nvSpPr>
          <p:cNvPr id="12" name="Content Placeholder 2">
            <a:extLst>
              <a:ext uri="{FF2B5EF4-FFF2-40B4-BE49-F238E27FC236}">
                <a16:creationId xmlns:a16="http://schemas.microsoft.com/office/drawing/2014/main" id="{0A9D76E8-AC7A-4E9F-A202-318C81908795}"/>
              </a:ext>
            </a:extLst>
          </p:cNvPr>
          <p:cNvSpPr>
            <a:spLocks noGrp="1"/>
          </p:cNvSpPr>
          <p:nvPr>
            <p:ph idx="1"/>
          </p:nvPr>
        </p:nvSpPr>
        <p:spPr>
          <a:xfrm>
            <a:off x="1425388" y="2332482"/>
            <a:ext cx="9616722" cy="3224269"/>
          </a:xfrm>
        </p:spPr>
        <p:txBody>
          <a:bodyPr/>
          <a:lstStyle/>
          <a:p>
            <a:pPr marL="0" indent="0" algn="just">
              <a:buNone/>
            </a:pPr>
            <a:r>
              <a:rPr lang="en-US" dirty="0"/>
              <a:t>We are presenting insights from the fraud detection dataset to the organization's Fraud Investigation Manager, who is tasked with identifying and addressing fraudulent activities. Our goal is to furnish them with actionable information to enhance their detection and investigation procedures.</a:t>
            </a:r>
          </a:p>
          <a:p>
            <a:pPr marL="0" indent="0" algn="just">
              <a:buNone/>
            </a:pPr>
            <a:endParaRPr lang="en-US" dirty="0"/>
          </a:p>
        </p:txBody>
      </p:sp>
      <p:sp>
        <p:nvSpPr>
          <p:cNvPr id="9" name="Title 1">
            <a:extLst>
              <a:ext uri="{FF2B5EF4-FFF2-40B4-BE49-F238E27FC236}">
                <a16:creationId xmlns:a16="http://schemas.microsoft.com/office/drawing/2014/main" id="{7C431BB1-F945-4C28-97F7-8CE67A973331}"/>
              </a:ext>
            </a:extLst>
          </p:cNvPr>
          <p:cNvSpPr txBox="1">
            <a:spLocks/>
          </p:cNvSpPr>
          <p:nvPr/>
        </p:nvSpPr>
        <p:spPr>
          <a:xfrm>
            <a:off x="1425387" y="1643396"/>
            <a:ext cx="5301983" cy="53266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Fraud Investigation Manager</a:t>
            </a:r>
            <a:r>
              <a:rPr lang="en-US" sz="1400" dirty="0"/>
              <a:t/>
            </a:r>
            <a:br>
              <a:rPr lang="en-US" sz="1400" dirty="0"/>
            </a:br>
            <a:endParaRPr lang="en-US" sz="1400" b="1" spc="3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80734369"/>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684C67-F6D2-4CED-BCB1-4E93A83BD481}"/>
              </a:ext>
            </a:extLst>
          </p:cNvPr>
          <p:cNvSpPr/>
          <p:nvPr/>
        </p:nvSpPr>
        <p:spPr>
          <a:xfrm>
            <a:off x="-997528" y="-609484"/>
            <a:ext cx="14796655" cy="8763001"/>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188021"/>
      </p:ext>
    </p:extLst>
  </p:cSld>
  <p:clrMapOvr>
    <a:masterClrMapping/>
  </p:clrMapOvr>
  <p:transition spd="med">
    <p:pull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684C67-F6D2-4CED-BCB1-4E93A83BD481}"/>
              </a:ext>
            </a:extLst>
          </p:cNvPr>
          <p:cNvSpPr/>
          <p:nvPr/>
        </p:nvSpPr>
        <p:spPr>
          <a:xfrm>
            <a:off x="-445422" y="-1189418"/>
            <a:ext cx="13082843" cy="85305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B9FB963-FC0F-4DE9-9CBD-A5C541464906}"/>
              </a:ext>
            </a:extLst>
          </p:cNvPr>
          <p:cNvGrpSpPr/>
          <p:nvPr/>
        </p:nvGrpSpPr>
        <p:grpSpPr>
          <a:xfrm>
            <a:off x="5021141" y="1033315"/>
            <a:ext cx="6591985" cy="1468800"/>
            <a:chOff x="1334512" y="4923143"/>
            <a:chExt cx="6591985" cy="1468800"/>
          </a:xfrm>
        </p:grpSpPr>
        <p:sp>
          <p:nvSpPr>
            <p:cNvPr id="3" name="Title 1">
              <a:extLst>
                <a:ext uri="{FF2B5EF4-FFF2-40B4-BE49-F238E27FC236}">
                  <a16:creationId xmlns:a16="http://schemas.microsoft.com/office/drawing/2014/main" id="{812CF4EA-23B7-470A-9A8C-D757E5F1852D}"/>
                </a:ext>
              </a:extLst>
            </p:cNvPr>
            <p:cNvSpPr txBox="1">
              <a:spLocks/>
            </p:cNvSpPr>
            <p:nvPr/>
          </p:nvSpPr>
          <p:spPr>
            <a:xfrm>
              <a:off x="1334512" y="4923143"/>
              <a:ext cx="6591985" cy="1468800"/>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6000" b="1" dirty="0">
                  <a:effectLst>
                    <a:outerShdw blurRad="38100" dist="38100" dir="2700000" algn="tl">
                      <a:srgbClr val="000000">
                        <a:alpha val="43137"/>
                      </a:srgbClr>
                    </a:outerShdw>
                  </a:effectLst>
                </a:rPr>
                <a:t>ANY Queries?</a:t>
              </a:r>
            </a:p>
          </p:txBody>
        </p:sp>
        <p:cxnSp>
          <p:nvCxnSpPr>
            <p:cNvPr id="4" name="Straight Connector 3">
              <a:extLst>
                <a:ext uri="{FF2B5EF4-FFF2-40B4-BE49-F238E27FC236}">
                  <a16:creationId xmlns:a16="http://schemas.microsoft.com/office/drawing/2014/main" id="{E5764FDB-5D5C-4D5A-9A1E-644C93188E8A}"/>
                </a:ext>
              </a:extLst>
            </p:cNvPr>
            <p:cNvCxnSpPr>
              <a:cxnSpLocks/>
            </p:cNvCxnSpPr>
            <p:nvPr/>
          </p:nvCxnSpPr>
          <p:spPr>
            <a:xfrm>
              <a:off x="1440767" y="5739894"/>
              <a:ext cx="5497062" cy="0"/>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078001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3B73F0-5EA6-438D-853F-7A7A387A1D56}"/>
              </a:ext>
            </a:extLst>
          </p:cNvPr>
          <p:cNvCxnSpPr/>
          <p:nvPr/>
        </p:nvCxnSpPr>
        <p:spPr>
          <a:xfrm>
            <a:off x="364696"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C77F91-E25C-467E-98B7-14A1B52FBBE4}"/>
              </a:ext>
            </a:extLst>
          </p:cNvPr>
          <p:cNvCxnSpPr/>
          <p:nvPr/>
        </p:nvCxnSpPr>
        <p:spPr>
          <a:xfrm>
            <a:off x="505388"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4D33DF-B70A-4588-AF0E-2C6FA311766C}"/>
              </a:ext>
            </a:extLst>
          </p:cNvPr>
          <p:cNvCxnSpPr>
            <a:cxnSpLocks/>
          </p:cNvCxnSpPr>
          <p:nvPr/>
        </p:nvCxnSpPr>
        <p:spPr>
          <a:xfrm>
            <a:off x="0" y="6250895"/>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9F3FC-FCEF-49A9-B608-8F67C98FEA7D}"/>
              </a:ext>
            </a:extLst>
          </p:cNvPr>
          <p:cNvCxnSpPr>
            <a:cxnSpLocks/>
          </p:cNvCxnSpPr>
          <p:nvPr/>
        </p:nvCxnSpPr>
        <p:spPr>
          <a:xfrm>
            <a:off x="0" y="6333067"/>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9DACD1-8623-4189-82DF-53DB2643263D}"/>
              </a:ext>
            </a:extLst>
          </p:cNvPr>
          <p:cNvCxnSpPr>
            <a:cxnSpLocks/>
          </p:cNvCxnSpPr>
          <p:nvPr/>
        </p:nvCxnSpPr>
        <p:spPr>
          <a:xfrm>
            <a:off x="938905" y="1168401"/>
            <a:ext cx="1029146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C431BB1-F945-4C28-97F7-8CE67A973331}"/>
              </a:ext>
            </a:extLst>
          </p:cNvPr>
          <p:cNvSpPr>
            <a:spLocks noGrp="1"/>
          </p:cNvSpPr>
          <p:nvPr>
            <p:ph type="title"/>
          </p:nvPr>
        </p:nvSpPr>
        <p:spPr>
          <a:xfrm>
            <a:off x="938905" y="213329"/>
            <a:ext cx="10515600" cy="1325563"/>
          </a:xfrm>
        </p:spPr>
        <p:txBody>
          <a:bodyPr>
            <a:normAutofit/>
          </a:bodyPr>
          <a:lstStyle/>
          <a:p>
            <a:pPr algn="ctr"/>
            <a:r>
              <a:rPr lang="en-US" sz="3600" dirty="0"/>
              <a:t>PROBLEM STATEMENT</a:t>
            </a:r>
            <a:r>
              <a:rPr lang="en-US" sz="1400" dirty="0"/>
              <a:t/>
            </a:r>
            <a:br>
              <a:rPr lang="en-US" sz="1400" dirty="0"/>
            </a:br>
            <a:endParaRPr lang="en-US" sz="1400" b="1" spc="300" dirty="0">
              <a:effectLst>
                <a:outerShdw blurRad="38100" dist="38100" dir="2700000" algn="tl">
                  <a:srgbClr val="000000">
                    <a:alpha val="43137"/>
                  </a:srgbClr>
                </a:outerShdw>
              </a:effectLst>
            </a:endParaRPr>
          </a:p>
        </p:txBody>
      </p:sp>
      <p:sp>
        <p:nvSpPr>
          <p:cNvPr id="9" name="Content Placeholder 2">
            <a:extLst>
              <a:ext uri="{FF2B5EF4-FFF2-40B4-BE49-F238E27FC236}">
                <a16:creationId xmlns:a16="http://schemas.microsoft.com/office/drawing/2014/main" id="{0A9D76E8-AC7A-4E9F-A202-318C81908795}"/>
              </a:ext>
            </a:extLst>
          </p:cNvPr>
          <p:cNvSpPr txBox="1">
            <a:spLocks/>
          </p:cNvSpPr>
          <p:nvPr/>
        </p:nvSpPr>
        <p:spPr>
          <a:xfrm>
            <a:off x="1576603" y="1538892"/>
            <a:ext cx="9240204" cy="1673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smtClean="0"/>
              <a:t>Develop a robust fraud detection system for the provided dataset, where the current fraud detection rate stands at 4.5%. The objective is to significantly enhance the accuracy of identifying fraudulent transactions while minimizing false positives.</a:t>
            </a:r>
          </a:p>
          <a:p>
            <a:pPr algn="just">
              <a:buFont typeface="Wingdings" panose="05000000000000000000" pitchFamily="2" charset="2"/>
              <a:buChar char="§"/>
            </a:pPr>
            <a:endParaRPr lang="en-US" dirty="0"/>
          </a:p>
        </p:txBody>
      </p:sp>
      <p:pic>
        <p:nvPicPr>
          <p:cNvPr id="14" name="Picture 13"/>
          <p:cNvPicPr/>
          <p:nvPr/>
        </p:nvPicPr>
        <p:blipFill>
          <a:blip r:embed="rId2">
            <a:extLst>
              <a:ext uri="{28A0092B-C50C-407E-A947-70E740481C1C}">
                <a14:useLocalDpi xmlns:a14="http://schemas.microsoft.com/office/drawing/2010/main" val="0"/>
              </a:ext>
            </a:extLst>
          </a:blip>
          <a:stretch>
            <a:fillRect/>
          </a:stretch>
        </p:blipFill>
        <p:spPr>
          <a:xfrm>
            <a:off x="4366873" y="3349915"/>
            <a:ext cx="3435532" cy="2818809"/>
          </a:xfrm>
          <a:prstGeom prst="rect">
            <a:avLst/>
          </a:prstGeom>
        </p:spPr>
      </p:pic>
    </p:spTree>
    <p:extLst>
      <p:ext uri="{BB962C8B-B14F-4D97-AF65-F5344CB8AC3E}">
        <p14:creationId xmlns:p14="http://schemas.microsoft.com/office/powerpoint/2010/main" val="180453784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83B73F0-5EA6-438D-853F-7A7A387A1D56}"/>
              </a:ext>
            </a:extLst>
          </p:cNvPr>
          <p:cNvCxnSpPr/>
          <p:nvPr/>
        </p:nvCxnSpPr>
        <p:spPr>
          <a:xfrm>
            <a:off x="364696"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C77F91-E25C-467E-98B7-14A1B52FBBE4}"/>
              </a:ext>
            </a:extLst>
          </p:cNvPr>
          <p:cNvCxnSpPr/>
          <p:nvPr/>
        </p:nvCxnSpPr>
        <p:spPr>
          <a:xfrm>
            <a:off x="505388"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4D33DF-B70A-4588-AF0E-2C6FA311766C}"/>
              </a:ext>
            </a:extLst>
          </p:cNvPr>
          <p:cNvCxnSpPr>
            <a:cxnSpLocks/>
          </p:cNvCxnSpPr>
          <p:nvPr/>
        </p:nvCxnSpPr>
        <p:spPr>
          <a:xfrm>
            <a:off x="0" y="6250895"/>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9F3FC-FCEF-49A9-B608-8F67C98FEA7D}"/>
              </a:ext>
            </a:extLst>
          </p:cNvPr>
          <p:cNvCxnSpPr>
            <a:cxnSpLocks/>
          </p:cNvCxnSpPr>
          <p:nvPr/>
        </p:nvCxnSpPr>
        <p:spPr>
          <a:xfrm>
            <a:off x="0" y="6333067"/>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9DACD1-8623-4189-82DF-53DB2643263D}"/>
              </a:ext>
            </a:extLst>
          </p:cNvPr>
          <p:cNvCxnSpPr>
            <a:cxnSpLocks/>
          </p:cNvCxnSpPr>
          <p:nvPr/>
        </p:nvCxnSpPr>
        <p:spPr>
          <a:xfrm>
            <a:off x="938905" y="1168401"/>
            <a:ext cx="1029146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7C431BB1-F945-4C28-97F7-8CE67A973331}"/>
              </a:ext>
            </a:extLst>
          </p:cNvPr>
          <p:cNvSpPr>
            <a:spLocks noGrp="1"/>
          </p:cNvSpPr>
          <p:nvPr>
            <p:ph type="title"/>
          </p:nvPr>
        </p:nvSpPr>
        <p:spPr>
          <a:xfrm>
            <a:off x="938905" y="213329"/>
            <a:ext cx="10515600" cy="1325563"/>
          </a:xfrm>
        </p:spPr>
        <p:txBody>
          <a:bodyPr>
            <a:normAutofit/>
          </a:bodyPr>
          <a:lstStyle/>
          <a:p>
            <a:pPr algn="ctr"/>
            <a:r>
              <a:rPr lang="en-US" sz="2800" b="1" dirty="0"/>
              <a:t>KEY ATTRIBUTES &amp; SIGNIFICANCE</a:t>
            </a:r>
            <a:br>
              <a:rPr lang="en-US" sz="2800" b="1" dirty="0"/>
            </a:br>
            <a:endParaRPr lang="en-US" sz="2800" b="1" spc="300" dirty="0">
              <a:effectLst>
                <a:outerShdw blurRad="38100" dist="38100" dir="2700000" algn="tl">
                  <a:srgbClr val="000000">
                    <a:alpha val="43137"/>
                  </a:srgbClr>
                </a:outerShdw>
              </a:effectLst>
            </a:endParaRPr>
          </a:p>
        </p:txBody>
      </p:sp>
      <p:sp>
        <p:nvSpPr>
          <p:cNvPr id="12" name="Content Placeholder 2">
            <a:extLst>
              <a:ext uri="{FF2B5EF4-FFF2-40B4-BE49-F238E27FC236}">
                <a16:creationId xmlns:a16="http://schemas.microsoft.com/office/drawing/2014/main" id="{0A9D76E8-AC7A-4E9F-A202-318C81908795}"/>
              </a:ext>
            </a:extLst>
          </p:cNvPr>
          <p:cNvSpPr>
            <a:spLocks noGrp="1"/>
          </p:cNvSpPr>
          <p:nvPr>
            <p:ph idx="1"/>
          </p:nvPr>
        </p:nvSpPr>
        <p:spPr>
          <a:xfrm>
            <a:off x="1075765" y="1250573"/>
            <a:ext cx="10378740" cy="4746815"/>
          </a:xfrm>
        </p:spPr>
        <p:txBody>
          <a:bodyPr>
            <a:normAutofit lnSpcReduction="10000"/>
          </a:bodyPr>
          <a:lstStyle/>
          <a:p>
            <a:pPr algn="just">
              <a:buFont typeface="Wingdings" panose="05000000000000000000" pitchFamily="2" charset="2"/>
              <a:buChar char="§"/>
            </a:pPr>
            <a:r>
              <a:rPr lang="en-US" sz="2000" b="1" dirty="0"/>
              <a:t>Customers_data: </a:t>
            </a:r>
            <a:r>
              <a:rPr lang="en-US" sz="2000" dirty="0"/>
              <a:t>Includes customer profiles with information such as name, age, address, and contact details.</a:t>
            </a:r>
          </a:p>
          <a:p>
            <a:pPr algn="just">
              <a:buFont typeface="Wingdings" panose="05000000000000000000" pitchFamily="2" charset="2"/>
              <a:buChar char="§"/>
            </a:pPr>
            <a:r>
              <a:rPr lang="en-US" sz="2000" b="1" dirty="0"/>
              <a:t>Account_activity</a:t>
            </a:r>
            <a:r>
              <a:rPr lang="en-US" sz="2000" dirty="0"/>
              <a:t>: Provides details of customer account activity, including account balance, transaction history, and account status.</a:t>
            </a:r>
          </a:p>
          <a:p>
            <a:pPr algn="just">
              <a:buFont typeface="Wingdings" panose="05000000000000000000" pitchFamily="2" charset="2"/>
              <a:buChar char="§"/>
            </a:pPr>
            <a:r>
              <a:rPr lang="en-US" sz="2000" b="1" dirty="0"/>
              <a:t> Merchant_data</a:t>
            </a:r>
            <a:r>
              <a:rPr lang="en-US" sz="2000" dirty="0"/>
              <a:t>: Contains information about merchants involved in transactions.</a:t>
            </a:r>
          </a:p>
          <a:p>
            <a:pPr algn="just">
              <a:buFont typeface="Wingdings" panose="05000000000000000000" pitchFamily="2" charset="2"/>
              <a:buChar char="§"/>
            </a:pPr>
            <a:r>
              <a:rPr lang="en-US" sz="2000" dirty="0"/>
              <a:t> </a:t>
            </a:r>
            <a:r>
              <a:rPr lang="en-US" sz="2000" b="1" dirty="0"/>
              <a:t>Transaction_category_labels</a:t>
            </a:r>
            <a:r>
              <a:rPr lang="en-US" sz="2000" dirty="0"/>
              <a:t>: Provides category labels for different transaction types.</a:t>
            </a:r>
          </a:p>
          <a:p>
            <a:pPr algn="just">
              <a:buFont typeface="Wingdings" panose="05000000000000000000" pitchFamily="2" charset="2"/>
              <a:buChar char="§"/>
            </a:pPr>
            <a:r>
              <a:rPr lang="en-US" sz="2000" b="1" dirty="0"/>
              <a:t>Transaction_records</a:t>
            </a:r>
            <a:r>
              <a:rPr lang="en-US" sz="2000" dirty="0"/>
              <a:t>: Contains transaction records with details such as transaction ID, date, amount, and customer ID.</a:t>
            </a:r>
          </a:p>
          <a:p>
            <a:pPr algn="just">
              <a:buFont typeface="Wingdings" panose="05000000000000000000" pitchFamily="2" charset="2"/>
              <a:buChar char="§"/>
            </a:pPr>
            <a:r>
              <a:rPr lang="en-US" sz="2000" b="1" dirty="0"/>
              <a:t>Transaction_metadata</a:t>
            </a:r>
            <a:r>
              <a:rPr lang="en-US" sz="2000" dirty="0"/>
              <a:t>.: Contains additional metadata for each transaction.</a:t>
            </a:r>
          </a:p>
          <a:p>
            <a:pPr algn="just">
              <a:buFont typeface="Wingdings" panose="05000000000000000000" pitchFamily="2" charset="2"/>
              <a:buChar char="§"/>
            </a:pPr>
            <a:r>
              <a:rPr lang="en-US" sz="2000" b="1" dirty="0"/>
              <a:t>Fraud_indicators</a:t>
            </a:r>
            <a:r>
              <a:rPr lang="en-US" sz="2000" dirty="0"/>
              <a:t> : Contains indicators of fraudulent patterns and suspicious activities.</a:t>
            </a:r>
          </a:p>
          <a:p>
            <a:pPr algn="just">
              <a:buFont typeface="Wingdings" panose="05000000000000000000" pitchFamily="2" charset="2"/>
              <a:buChar char="§"/>
            </a:pPr>
            <a:r>
              <a:rPr lang="en-US" sz="2000" dirty="0"/>
              <a:t> </a:t>
            </a:r>
            <a:r>
              <a:rPr lang="en-US" sz="2000" b="1" dirty="0"/>
              <a:t>Suspicious_activity</a:t>
            </a:r>
            <a:r>
              <a:rPr lang="en-US" sz="2000" dirty="0"/>
              <a:t>: Provides specific details of transactions flagged as suspicious.</a:t>
            </a:r>
          </a:p>
          <a:p>
            <a:pPr algn="just">
              <a:buFont typeface="Wingdings" panose="05000000000000000000" pitchFamily="2" charset="2"/>
              <a:buChar char="§"/>
            </a:pPr>
            <a:r>
              <a:rPr lang="en-US" sz="2000" b="1" dirty="0"/>
              <a:t>Amount_data</a:t>
            </a:r>
            <a:r>
              <a:rPr lang="en-US" sz="2000" dirty="0"/>
              <a:t>: Includes transaction amounts for each transaction.</a:t>
            </a:r>
          </a:p>
          <a:p>
            <a:pPr algn="just">
              <a:buFont typeface="Wingdings" panose="05000000000000000000" pitchFamily="2" charset="2"/>
              <a:buChar char="§"/>
            </a:pPr>
            <a:r>
              <a:rPr lang="en-US" sz="2000" b="1" dirty="0"/>
              <a:t>Anomaly_scores</a:t>
            </a:r>
            <a:r>
              <a:rPr lang="en-US" sz="2000" dirty="0"/>
              <a:t>: Provides anomaly scores for transaction amounts, indicating potential fraudulence.</a:t>
            </a:r>
          </a:p>
          <a:p>
            <a:pPr algn="just">
              <a:buFont typeface="Wingdings" panose="05000000000000000000" pitchFamily="2" charset="2"/>
              <a:buChar char="§"/>
            </a:pPr>
            <a:endParaRPr lang="en-US" sz="2000" dirty="0"/>
          </a:p>
          <a:p>
            <a:pPr algn="just">
              <a:buFont typeface="Wingdings" panose="05000000000000000000" pitchFamily="2" charset="2"/>
              <a:buChar char="§"/>
            </a:pPr>
            <a:endParaRPr lang="en-US" sz="2000" dirty="0"/>
          </a:p>
          <a:p>
            <a:pPr algn="just">
              <a:buFont typeface="Wingdings" panose="05000000000000000000" pitchFamily="2" charset="2"/>
              <a:buChar char="§"/>
            </a:pPr>
            <a:endParaRPr lang="en-US" sz="2000" dirty="0"/>
          </a:p>
          <a:p>
            <a:pPr algn="just">
              <a:buFont typeface="Wingdings" panose="05000000000000000000" pitchFamily="2" charset="2"/>
              <a:buChar char="§"/>
            </a:pPr>
            <a:endParaRPr lang="en-US" sz="2000" dirty="0"/>
          </a:p>
          <a:p>
            <a:pPr algn="just">
              <a:buFont typeface="Wingdings" panose="05000000000000000000" pitchFamily="2" charset="2"/>
              <a:buChar char="§"/>
            </a:pPr>
            <a:endParaRPr lang="en-US" dirty="0"/>
          </a:p>
          <a:p>
            <a:pPr algn="just">
              <a:buFont typeface="Wingdings" panose="05000000000000000000" pitchFamily="2" charset="2"/>
              <a:buChar char="§"/>
            </a:pPr>
            <a:endParaRPr lang="en-US" dirty="0"/>
          </a:p>
          <a:p>
            <a:pPr algn="just">
              <a:buFont typeface="Wingdings" panose="05000000000000000000" pitchFamily="2" charset="2"/>
              <a:buChar char="§"/>
            </a:pPr>
            <a:endParaRPr lang="en-US" dirty="0"/>
          </a:p>
        </p:txBody>
      </p:sp>
    </p:spTree>
    <p:extLst>
      <p:ext uri="{BB962C8B-B14F-4D97-AF65-F5344CB8AC3E}">
        <p14:creationId xmlns:p14="http://schemas.microsoft.com/office/powerpoint/2010/main" val="3835345430"/>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23986E-CE7E-41A9-93AB-DC580A804286}"/>
              </a:ext>
            </a:extLst>
          </p:cNvPr>
          <p:cNvSpPr/>
          <p:nvPr/>
        </p:nvSpPr>
        <p:spPr>
          <a:xfrm>
            <a:off x="-452039" y="-712177"/>
            <a:ext cx="13751169" cy="8282354"/>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D25E60-D53B-46F7-98A1-08553586EC88}"/>
              </a:ext>
            </a:extLst>
          </p:cNvPr>
          <p:cNvSpPr>
            <a:spLocks noGrp="1"/>
          </p:cNvSpPr>
          <p:nvPr>
            <p:ph type="ctrTitle"/>
          </p:nvPr>
        </p:nvSpPr>
        <p:spPr>
          <a:xfrm>
            <a:off x="6876681" y="4286846"/>
            <a:ext cx="3961424" cy="887188"/>
          </a:xfrm>
        </p:spPr>
        <p:txBody>
          <a:bodyPr>
            <a:noAutofit/>
          </a:bodyPr>
          <a:lstStyle/>
          <a:p>
            <a:pPr algn="ctr"/>
            <a:r>
              <a:rPr lang="en-US" sz="4400" b="1" cap="all" dirty="0"/>
              <a:t>OBJECTIVES</a:t>
            </a:r>
          </a:p>
        </p:txBody>
      </p:sp>
      <p:cxnSp>
        <p:nvCxnSpPr>
          <p:cNvPr id="8" name="Straight Connector 7">
            <a:extLst>
              <a:ext uri="{FF2B5EF4-FFF2-40B4-BE49-F238E27FC236}">
                <a16:creationId xmlns:a16="http://schemas.microsoft.com/office/drawing/2014/main" id="{98F165D6-96E5-4458-AD22-795BF3BF91CA}"/>
              </a:ext>
            </a:extLst>
          </p:cNvPr>
          <p:cNvCxnSpPr>
            <a:cxnSpLocks/>
          </p:cNvCxnSpPr>
          <p:nvPr/>
        </p:nvCxnSpPr>
        <p:spPr>
          <a:xfrm>
            <a:off x="7028593" y="5174034"/>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721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729217" y="456035"/>
            <a:ext cx="11062447" cy="5948231"/>
          </a:xfrm>
          <a:prstGeom prst="rect">
            <a:avLst/>
          </a:prstGeom>
          <a:noFill/>
        </p:spPr>
        <p:txBody>
          <a:bodyPr wrap="square" rtlCol="0">
            <a:spAutoFit/>
          </a:bodyPr>
          <a:lstStyle/>
          <a:p>
            <a:pPr marL="0" indent="0">
              <a:buNone/>
            </a:pPr>
            <a:r>
              <a:rPr lang="en-US" sz="2200" b="1" u="sng" dirty="0"/>
              <a:t>1. Identify Fraud Patterns: </a:t>
            </a:r>
          </a:p>
          <a:p>
            <a:pPr marL="0" indent="0">
              <a:buNone/>
            </a:pPr>
            <a:r>
              <a:rPr lang="en-US" sz="2200" dirty="0"/>
              <a:t>Analyze the provided data to identify recurring patterns associated with fraudulent transactions.</a:t>
            </a:r>
          </a:p>
          <a:p>
            <a:pPr marL="0" indent="0">
              <a:buNone/>
            </a:pPr>
            <a:r>
              <a:rPr lang="en-US" sz="2200" b="1" u="sng" dirty="0"/>
              <a:t>2. Customer Analysis: </a:t>
            </a:r>
          </a:p>
          <a:p>
            <a:pPr marL="0" indent="0">
              <a:buNone/>
            </a:pPr>
            <a:r>
              <a:rPr lang="en-US" sz="2200" dirty="0"/>
              <a:t>Analyze customers based on their transaction behavior, characteristics, and historical data.</a:t>
            </a:r>
          </a:p>
          <a:p>
            <a:pPr marL="0" indent="0">
              <a:buNone/>
            </a:pPr>
            <a:r>
              <a:rPr lang="en-US" sz="2200" b="1" u="sng" dirty="0"/>
              <a:t>3. Identify correlations: </a:t>
            </a:r>
          </a:p>
          <a:p>
            <a:pPr marL="0" indent="0">
              <a:buNone/>
            </a:pPr>
            <a:r>
              <a:rPr lang="en-US" sz="2200" dirty="0"/>
              <a:t>Cross-reference Fraud indicators with other available data, such as customer profiles and transaction amounts, to identify correlations and build a more comprehensive understanding of potential fraud markers.</a:t>
            </a:r>
          </a:p>
          <a:p>
            <a:pPr marL="0" indent="0">
              <a:buNone/>
            </a:pPr>
            <a:r>
              <a:rPr lang="en-US" sz="2200" b="1" u="sng" dirty="0"/>
              <a:t>4. Age-based Analysis: </a:t>
            </a:r>
          </a:p>
          <a:p>
            <a:pPr marL="0" indent="0">
              <a:buNone/>
            </a:pPr>
            <a:r>
              <a:rPr lang="en-US" sz="2200" dirty="0"/>
              <a:t>Investigating if certain age groups are more susceptible to fraudulent transactions and understanding the factors contributing to this trend.</a:t>
            </a:r>
          </a:p>
          <a:p>
            <a:pPr marL="0" indent="0">
              <a:buNone/>
            </a:pPr>
            <a:r>
              <a:rPr lang="en-US" sz="2200" b="1" u="sng" dirty="0"/>
              <a:t>5. Temporal Trends: </a:t>
            </a:r>
          </a:p>
          <a:p>
            <a:pPr marL="0" indent="0">
              <a:buNone/>
            </a:pPr>
            <a:r>
              <a:rPr lang="en-US" sz="2200" dirty="0"/>
              <a:t>Analyzing transaction patterns over time to uncover seasonal trends that could suggest coordinated fraudulent activities.</a:t>
            </a:r>
          </a:p>
          <a:p>
            <a:endParaRPr lang="en-US" sz="2200" dirty="0"/>
          </a:p>
        </p:txBody>
      </p:sp>
      <p:cxnSp>
        <p:nvCxnSpPr>
          <p:cNvPr id="5" name="Straight Connector 4">
            <a:extLst>
              <a:ext uri="{FF2B5EF4-FFF2-40B4-BE49-F238E27FC236}">
                <a16:creationId xmlns:a16="http://schemas.microsoft.com/office/drawing/2014/main" id="{0AC77F91-E25C-467E-98B7-14A1B52FBBE4}"/>
              </a:ext>
            </a:extLst>
          </p:cNvPr>
          <p:cNvCxnSpPr/>
          <p:nvPr/>
        </p:nvCxnSpPr>
        <p:spPr>
          <a:xfrm>
            <a:off x="505388"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3B73F0-5EA6-438D-853F-7A7A387A1D56}"/>
              </a:ext>
            </a:extLst>
          </p:cNvPr>
          <p:cNvCxnSpPr/>
          <p:nvPr/>
        </p:nvCxnSpPr>
        <p:spPr>
          <a:xfrm>
            <a:off x="364696" y="0"/>
            <a:ext cx="0" cy="685800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B9F3FC-FCEF-49A9-B608-8F67C98FEA7D}"/>
              </a:ext>
            </a:extLst>
          </p:cNvPr>
          <p:cNvCxnSpPr>
            <a:cxnSpLocks/>
          </p:cNvCxnSpPr>
          <p:nvPr/>
        </p:nvCxnSpPr>
        <p:spPr>
          <a:xfrm>
            <a:off x="0" y="6333067"/>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4D33DF-B70A-4588-AF0E-2C6FA311766C}"/>
              </a:ext>
            </a:extLst>
          </p:cNvPr>
          <p:cNvCxnSpPr>
            <a:cxnSpLocks/>
          </p:cNvCxnSpPr>
          <p:nvPr/>
        </p:nvCxnSpPr>
        <p:spPr>
          <a:xfrm>
            <a:off x="0" y="6250895"/>
            <a:ext cx="12192000"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62036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83920" y="-420000"/>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AF4D89-1440-4A9A-9442-1AF5663EB767}"/>
              </a:ext>
            </a:extLst>
          </p:cNvPr>
          <p:cNvSpPr>
            <a:spLocks noGrp="1"/>
          </p:cNvSpPr>
          <p:nvPr>
            <p:ph type="title"/>
          </p:nvPr>
        </p:nvSpPr>
        <p:spPr>
          <a:xfrm>
            <a:off x="6960043" y="4194397"/>
            <a:ext cx="3985260" cy="1114468"/>
          </a:xfrm>
        </p:spPr>
        <p:txBody>
          <a:bodyPr/>
          <a:lstStyle/>
          <a:p>
            <a:r>
              <a:rPr lang="en-US" b="1" dirty="0"/>
              <a:t> RESULTS</a:t>
            </a:r>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7110484" y="5308865"/>
            <a:ext cx="38348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332604"/>
      </p:ext>
    </p:extLst>
  </p:cSld>
  <p:clrMapOvr>
    <a:masterClrMapping/>
  </p:clrMapOvr>
  <p:transition spd="med">
    <p:pull dir="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B0250C-DF7F-4F2C-B121-5ECED699E25A}"/>
              </a:ext>
            </a:extLst>
          </p:cNvPr>
          <p:cNvSpPr/>
          <p:nvPr/>
        </p:nvSpPr>
        <p:spPr>
          <a:xfrm>
            <a:off x="-863601" y="-406352"/>
            <a:ext cx="14569440" cy="816864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BF5E750F-3437-493B-97EF-E7B1728BB823}"/>
              </a:ext>
            </a:extLst>
          </p:cNvPr>
          <p:cNvCxnSpPr>
            <a:cxnSpLocks/>
          </p:cNvCxnSpPr>
          <p:nvPr/>
        </p:nvCxnSpPr>
        <p:spPr>
          <a:xfrm>
            <a:off x="6421119" y="5308865"/>
            <a:ext cx="5063109" cy="462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5C9361E-E48B-955D-DDF3-99BB01ED2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87" y="1628554"/>
            <a:ext cx="7057213" cy="5229446"/>
          </a:xfrm>
          <a:prstGeom prst="rect">
            <a:avLst/>
          </a:prstGeom>
        </p:spPr>
      </p:pic>
      <p:sp>
        <p:nvSpPr>
          <p:cNvPr id="16" name="TextBox 15">
            <a:extLst>
              <a:ext uri="{FF2B5EF4-FFF2-40B4-BE49-F238E27FC236}">
                <a16:creationId xmlns:a16="http://schemas.microsoft.com/office/drawing/2014/main" id="{64D72BEE-FD04-B9D9-0488-6C16F48BC09B}"/>
              </a:ext>
            </a:extLst>
          </p:cNvPr>
          <p:cNvSpPr txBox="1"/>
          <p:nvPr/>
        </p:nvSpPr>
        <p:spPr>
          <a:xfrm>
            <a:off x="436728" y="2035875"/>
            <a:ext cx="4053385" cy="3046988"/>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Fraudulent transactions makes up about 4.13% of total data set.</a:t>
            </a:r>
          </a:p>
          <a:p>
            <a:endParaRPr lang="en-US" sz="2400" dirty="0"/>
          </a:p>
          <a:p>
            <a:endParaRPr lang="en-US" sz="2400" dirty="0"/>
          </a:p>
          <a:p>
            <a:pPr marL="285750" indent="-285750">
              <a:buFont typeface="Wingdings" panose="05000000000000000000" pitchFamily="2" charset="2"/>
              <a:buChar char="q"/>
            </a:pPr>
            <a:r>
              <a:rPr lang="en-US" sz="2400" dirty="0"/>
              <a:t>The majority of transaction appears to be legitimate which is 95.82%.</a:t>
            </a:r>
            <a:endParaRPr lang="en-PK" sz="2400" dirty="0"/>
          </a:p>
        </p:txBody>
      </p:sp>
      <p:sp>
        <p:nvSpPr>
          <p:cNvPr id="18" name="TextBox 17">
            <a:extLst>
              <a:ext uri="{FF2B5EF4-FFF2-40B4-BE49-F238E27FC236}">
                <a16:creationId xmlns:a16="http://schemas.microsoft.com/office/drawing/2014/main" id="{E758088C-9273-1AEC-5E7D-FDBE3E744338}"/>
              </a:ext>
            </a:extLst>
          </p:cNvPr>
          <p:cNvSpPr txBox="1"/>
          <p:nvPr/>
        </p:nvSpPr>
        <p:spPr>
          <a:xfrm>
            <a:off x="436728" y="293427"/>
            <a:ext cx="10199896" cy="646331"/>
          </a:xfrm>
          <a:prstGeom prst="rect">
            <a:avLst/>
          </a:prstGeom>
          <a:noFill/>
        </p:spPr>
        <p:txBody>
          <a:bodyPr wrap="square" rtlCol="0">
            <a:spAutoFit/>
          </a:bodyPr>
          <a:lstStyle/>
          <a:p>
            <a:r>
              <a:rPr lang="en-US" sz="3600" dirty="0">
                <a:latin typeface="+mj-lt"/>
                <a:ea typeface="+mj-ea"/>
                <a:cs typeface="+mj-cs"/>
              </a:rPr>
              <a:t>Transaction Amount By Fraud Indicator</a:t>
            </a:r>
            <a:endParaRPr lang="en-PK" sz="3600" dirty="0">
              <a:latin typeface="+mj-lt"/>
              <a:ea typeface="+mj-ea"/>
              <a:cs typeface="+mj-cs"/>
            </a:endParaRPr>
          </a:p>
        </p:txBody>
      </p:sp>
    </p:spTree>
    <p:extLst>
      <p:ext uri="{BB962C8B-B14F-4D97-AF65-F5344CB8AC3E}">
        <p14:creationId xmlns:p14="http://schemas.microsoft.com/office/powerpoint/2010/main" val="4094958828"/>
      </p:ext>
    </p:extLst>
  </p:cSld>
  <p:clrMapOvr>
    <a:masterClrMapping/>
  </p:clrMapOvr>
  <p:transition spd="med">
    <p:pull dir="r"/>
  </p:transition>
</p:sld>
</file>

<file path=ppt/theme/theme1.xml><?xml version="1.0" encoding="utf-8"?>
<a:theme xmlns:a="http://schemas.openxmlformats.org/drawingml/2006/main" name="Office Theme">
  <a:themeElements>
    <a:clrScheme name="Custom 1">
      <a:dk1>
        <a:srgbClr val="3A3838"/>
      </a:dk1>
      <a:lt1>
        <a:sysClr val="window" lastClr="FFFFFF"/>
      </a:lt1>
      <a:dk2>
        <a:srgbClr val="323E4E"/>
      </a:dk2>
      <a:lt2>
        <a:srgbClr val="E7E6E6"/>
      </a:lt2>
      <a:accent1>
        <a:srgbClr val="7B7B7B"/>
      </a:accent1>
      <a:accent2>
        <a:srgbClr val="70AD47"/>
      </a:accent2>
      <a:accent3>
        <a:srgbClr val="8EAADB"/>
      </a:accent3>
      <a:accent4>
        <a:srgbClr val="FFD965"/>
      </a:accent4>
      <a:accent5>
        <a:srgbClr val="5B9BD5"/>
      </a:accent5>
      <a:accent6>
        <a:srgbClr val="70AD47"/>
      </a:accent6>
      <a:hlink>
        <a:srgbClr val="0563C1"/>
      </a:hlink>
      <a:folHlink>
        <a:srgbClr val="C490AA"/>
      </a:folHlink>
    </a:clrScheme>
    <a:fontScheme name="Custom 1">
      <a:majorFont>
        <a:latin typeface="Garamond"/>
        <a:ea typeface=""/>
        <a:cs typeface=""/>
      </a:majorFont>
      <a:minorFont>
        <a:latin typeface="Garamond"/>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12993</TotalTime>
  <Words>1258</Words>
  <Application>Microsoft Office PowerPoint</Application>
  <PresentationFormat>Widescreen</PresentationFormat>
  <Paragraphs>147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Garamond</vt:lpstr>
      <vt:lpstr>Söhne</vt:lpstr>
      <vt:lpstr>Times New Roman</vt:lpstr>
      <vt:lpstr>Wingdings</vt:lpstr>
      <vt:lpstr>Office Theme</vt:lpstr>
      <vt:lpstr>( GROUP – F ) </vt:lpstr>
      <vt:lpstr>OVERVIEW OF DATA SET  </vt:lpstr>
      <vt:lpstr>STAKEHOLDER </vt:lpstr>
      <vt:lpstr>PROBLEM STATEMENT </vt:lpstr>
      <vt:lpstr>KEY ATTRIBUTES &amp; SIGNIFICANCE </vt:lpstr>
      <vt:lpstr>OBJECTIVES</vt:lpstr>
      <vt:lpstr>PowerPoint Presentation</vt:lpstr>
      <vt:lpstr>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RECOMMENDATIONS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Analysis</dc:title>
  <dc:creator>Muhammad Saad Sheikh; komal Sukheja; Syeda Mahrukh</dc:creator>
  <cp:lastModifiedBy>Saad ShEikh</cp:lastModifiedBy>
  <cp:revision>282</cp:revision>
  <dcterms:created xsi:type="dcterms:W3CDTF">2021-02-23T11:51:35Z</dcterms:created>
  <dcterms:modified xsi:type="dcterms:W3CDTF">2023-08-27T08:15:52Z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2023-08-20T21:03:07Z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74c48009-b6b9-46ae-9925-d65cc7068d61</vt:lpwstr>
  </property>
  <property fmtid="{D5CDD505-2E9C-101B-9397-08002B2CF9AE}" pid="7" name="MSIP_Label_defa4170-0d19-0005-0004-bc88714345d2_ActionId">
    <vt:lpwstr>b05ae8c9-8c56-43d0-90f5-0499ae0c3fec</vt:lpwstr>
  </property>
  <property fmtid="{D5CDD505-2E9C-101B-9397-08002B2CF9AE}" pid="8" name="MSIP_Label_defa4170-0d19-0005-0004-bc88714345d2_ContentBits">
    <vt:lpwstr>0</vt:lpwstr>
  </property>
</Properties>
</file>